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78" r:id="rId3"/>
  </p:sldMasterIdLst>
  <p:notesMasterIdLst>
    <p:notesMasterId r:id="rId31"/>
  </p:notesMasterIdLst>
  <p:handoutMasterIdLst>
    <p:handoutMasterId r:id="rId32"/>
  </p:handoutMasterIdLst>
  <p:sldIdLst>
    <p:sldId id="471" r:id="rId4"/>
    <p:sldId id="472" r:id="rId5"/>
    <p:sldId id="473" r:id="rId6"/>
    <p:sldId id="594" r:id="rId7"/>
    <p:sldId id="621" r:id="rId8"/>
    <p:sldId id="593" r:id="rId9"/>
    <p:sldId id="587" r:id="rId10"/>
    <p:sldId id="604" r:id="rId11"/>
    <p:sldId id="555" r:id="rId12"/>
    <p:sldId id="596" r:id="rId13"/>
    <p:sldId id="605" r:id="rId14"/>
    <p:sldId id="601" r:id="rId15"/>
    <p:sldId id="620" r:id="rId16"/>
    <p:sldId id="603" r:id="rId17"/>
    <p:sldId id="556" r:id="rId18"/>
    <p:sldId id="590" r:id="rId19"/>
    <p:sldId id="589" r:id="rId20"/>
    <p:sldId id="591" r:id="rId21"/>
    <p:sldId id="571" r:id="rId22"/>
    <p:sldId id="599" r:id="rId23"/>
    <p:sldId id="557" r:id="rId24"/>
    <p:sldId id="600" r:id="rId25"/>
    <p:sldId id="573" r:id="rId26"/>
    <p:sldId id="592" r:id="rId27"/>
    <p:sldId id="267" r:id="rId28"/>
    <p:sldId id="266" r:id="rId29"/>
    <p:sldId id="477"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竹简书信风" id="{6CF7B2C8-2ABC-4188-80A7-165AF0F16349}">
          <p14:sldIdLst>
            <p14:sldId id="471"/>
            <p14:sldId id="472"/>
            <p14:sldId id="473"/>
            <p14:sldId id="594"/>
            <p14:sldId id="621"/>
            <p14:sldId id="593"/>
            <p14:sldId id="587"/>
            <p14:sldId id="604"/>
            <p14:sldId id="555"/>
            <p14:sldId id="596"/>
            <p14:sldId id="605"/>
            <p14:sldId id="601"/>
            <p14:sldId id="620"/>
            <p14:sldId id="603"/>
            <p14:sldId id="556"/>
            <p14:sldId id="590"/>
            <p14:sldId id="589"/>
            <p14:sldId id="591"/>
            <p14:sldId id="571"/>
            <p14:sldId id="599"/>
            <p14:sldId id="557"/>
            <p14:sldId id="600"/>
            <p14:sldId id="573"/>
            <p14:sldId id="592"/>
            <p14:sldId id="267"/>
            <p14:sldId id="266"/>
            <p14:sldId id="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ADA0"/>
    <a:srgbClr val="B8243D"/>
    <a:srgbClr val="F9F9F9"/>
    <a:srgbClr val="FFFFFD"/>
    <a:srgbClr val="FAFAFA"/>
    <a:srgbClr val="F8F8F8"/>
    <a:srgbClr val="B1937F"/>
    <a:srgbClr val="DEDEDE"/>
    <a:srgbClr val="FFAA00"/>
    <a:srgbClr val="FFE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260" autoAdjust="0"/>
  </p:normalViewPr>
  <p:slideViewPr>
    <p:cSldViewPr>
      <p:cViewPr>
        <p:scale>
          <a:sx n="80" d="100"/>
          <a:sy n="80" d="100"/>
        </p:scale>
        <p:origin x="882" y="114"/>
      </p:cViewPr>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t>2024/10/17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873-93BE-B6BA-5E21-A586141DF8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BE712-2F1C-21F1-EF89-4743D69364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862F02-CF5F-B300-48B7-57F999983161}"/>
              </a:ext>
            </a:extLst>
          </p:cNvPr>
          <p:cNvSpPr>
            <a:spLocks noGrp="1"/>
          </p:cNvSpPr>
          <p:nvPr>
            <p:ph type="body" idx="1"/>
          </p:nvPr>
        </p:nvSpPr>
        <p:spPr/>
        <p:txBody>
          <a:bodyPr/>
          <a:lstStyle/>
          <a:p>
            <a:r>
              <a:rPr lang="zh-CN" altLang="en-US" b="1" dirty="0">
                <a:solidFill>
                  <a:srgbClr val="FF0000"/>
                </a:solidFill>
              </a:rPr>
              <a:t>我们采用</a:t>
            </a:r>
            <a:r>
              <a:rPr lang="en-US" altLang="zh-CN" b="1" dirty="0">
                <a:solidFill>
                  <a:srgbClr val="FF0000"/>
                </a:solidFill>
              </a:rPr>
              <a:t>ResNet-50</a:t>
            </a:r>
            <a:r>
              <a:rPr lang="zh-CN" altLang="en-US" b="1" dirty="0">
                <a:solidFill>
                  <a:srgbClr val="FF0000"/>
                </a:solidFill>
              </a:rPr>
              <a:t>深度学习框架与</a:t>
            </a:r>
            <a:r>
              <a:rPr lang="en-US" altLang="zh-CN" b="1" dirty="0">
                <a:solidFill>
                  <a:srgbClr val="FF0000"/>
                </a:solidFill>
              </a:rPr>
              <a:t>Milvus</a:t>
            </a:r>
            <a:r>
              <a:rPr lang="zh-CN" altLang="en-US" b="1" dirty="0">
                <a:solidFill>
                  <a:srgbClr val="FF0000"/>
                </a:solidFill>
              </a:rPr>
              <a:t>向量数据库结合的方式进行甲骨文图像检索。相较于传统的图像检索，使用深度学习能够自动提取通用特征，减少了对人工标注的依赖。同样从图像中提取出丰富且高维的特征向量，这些特征能够捕捉到图像的复杂纹理、形状和颜色等信息，远超传统的手工特征。使用向量数据库则可以存储这些高纬度特征向量，通过向量数据库内部的索引机制实现快速的相似搜索。</a:t>
            </a:r>
            <a:br>
              <a:rPr lang="en-US" altLang="zh-CN" b="1" dirty="0">
                <a:solidFill>
                  <a:srgbClr val="FF0000"/>
                </a:solidFill>
              </a:rPr>
            </a:br>
            <a:r>
              <a:rPr lang="en-US" altLang="zh-CN" b="1" dirty="0">
                <a:solidFill>
                  <a:srgbClr val="FF0000"/>
                </a:solidFill>
              </a:rPr>
              <a:t>ResNet-50</a:t>
            </a:r>
            <a:r>
              <a:rPr lang="en-US" altLang="zh-CN" dirty="0">
                <a:solidFill>
                  <a:srgbClr val="FF0000"/>
                </a:solidFill>
              </a:rPr>
              <a:t> </a:t>
            </a:r>
            <a:r>
              <a:rPr lang="zh-CN" altLang="en-US" dirty="0"/>
              <a:t>在多个标准数据集（如 </a:t>
            </a:r>
            <a:r>
              <a:rPr lang="en-US" altLang="zh-CN" dirty="0"/>
              <a:t>ImageNet</a:t>
            </a:r>
            <a:r>
              <a:rPr lang="zh-CN" altLang="en-US" dirty="0"/>
              <a:t>）上表现出色，通常被认为是图像分类和特征提取的强大工具。</a:t>
            </a:r>
            <a:endParaRPr lang="en-US" altLang="zh-CN" dirty="0"/>
          </a:p>
          <a:p>
            <a:r>
              <a:rPr lang="en-US" altLang="zh-CN" dirty="0"/>
              <a:t>ResNet-50 </a:t>
            </a:r>
            <a:r>
              <a:rPr lang="zh-CN" altLang="en-US" dirty="0"/>
              <a:t>在保持相对较高的精度的同时，计算复杂度较低，推理速度更快，适合实时或在线检索应用。灵活性更高。</a:t>
            </a:r>
          </a:p>
        </p:txBody>
      </p:sp>
      <p:sp>
        <p:nvSpPr>
          <p:cNvPr id="4" name="灯片编号占位符 3">
            <a:extLst>
              <a:ext uri="{FF2B5EF4-FFF2-40B4-BE49-F238E27FC236}">
                <a16:creationId xmlns:a16="http://schemas.microsoft.com/office/drawing/2014/main" id="{4C9CC7E1-B6E8-BEAD-C2F5-BCC105207687}"/>
              </a:ext>
            </a:extLst>
          </p:cNvPr>
          <p:cNvSpPr>
            <a:spLocks noGrp="1"/>
          </p:cNvSpPr>
          <p:nvPr>
            <p:ph type="sldNum" sz="quarter" idx="10"/>
          </p:nvPr>
        </p:nvSpPr>
        <p:spPr/>
        <p:txBody>
          <a:bodyPr/>
          <a:lstStyle/>
          <a:p>
            <a:fld id="{0E5EEA95-15FA-454A-B750-D2F7A7125CAF}" type="slidenum">
              <a:rPr lang="zh-CN" altLang="en-US" smtClean="0"/>
              <a:t>10</a:t>
            </a:fld>
            <a:endParaRPr lang="zh-CN" altLang="en-US"/>
          </a:p>
        </p:txBody>
      </p:sp>
    </p:spTree>
    <p:extLst>
      <p:ext uri="{BB962C8B-B14F-4D97-AF65-F5344CB8AC3E}">
        <p14:creationId xmlns:p14="http://schemas.microsoft.com/office/powerpoint/2010/main" val="1668455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DB79B-5E71-8D43-4A92-0DB871EB32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9CAC13-29D8-AF1C-D9CC-9EBA64CF28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D84282-5CF5-C6F3-127C-606E5DF46A9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F01C897-290E-0432-9344-D19C80864E29}"/>
              </a:ext>
            </a:extLst>
          </p:cNvPr>
          <p:cNvSpPr>
            <a:spLocks noGrp="1"/>
          </p:cNvSpPr>
          <p:nvPr>
            <p:ph type="sldNum" sz="quarter" idx="10"/>
          </p:nvPr>
        </p:nvSpPr>
        <p:spPr/>
        <p:txBody>
          <a:bodyPr/>
          <a:lstStyle/>
          <a:p>
            <a:fld id="{0E5EEA95-15FA-454A-B750-D2F7A7125CAF}" type="slidenum">
              <a:rPr lang="zh-CN" altLang="en-US" smtClean="0"/>
              <a:t>12</a:t>
            </a:fld>
            <a:endParaRPr lang="zh-CN" altLang="en-US"/>
          </a:p>
        </p:txBody>
      </p:sp>
    </p:spTree>
    <p:extLst>
      <p:ext uri="{BB962C8B-B14F-4D97-AF65-F5344CB8AC3E}">
        <p14:creationId xmlns:p14="http://schemas.microsoft.com/office/powerpoint/2010/main" val="1662467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使用 </a:t>
            </a:r>
            <a:r>
              <a:rPr lang="en-US" altLang="zh-CN" dirty="0"/>
              <a:t>HNSW </a:t>
            </a:r>
            <a:r>
              <a:rPr lang="zh-CN" altLang="en-US" dirty="0"/>
              <a:t>进行索引时，</a:t>
            </a:r>
            <a:r>
              <a:rPr lang="en-US" altLang="zh-CN" dirty="0"/>
              <a:t>Milvus </a:t>
            </a:r>
            <a:r>
              <a:rPr lang="zh-CN" altLang="en-US" dirty="0"/>
              <a:t>构建一个多层图结构，将向量映射到不同层次中。查询时，搜索从顶层开始，逐步向下层移动，通过图的结构快速找到距离查询向量最近的结果。计算出的向量之间距离对结果进行排序，返回前 </a:t>
            </a:r>
            <a:r>
              <a:rPr lang="en-US" altLang="zh-CN" dirty="0"/>
              <a:t>K </a:t>
            </a:r>
            <a:r>
              <a:rPr lang="zh-CN" altLang="en-US" dirty="0"/>
              <a:t>个最相似的图像。每一个检索出的向量关联着图像的标识符与文件路径。</a:t>
            </a:r>
          </a:p>
          <a:p>
            <a:endParaRPr lang="zh-CN" altLang="en-US" dirty="0"/>
          </a:p>
        </p:txBody>
      </p:sp>
      <p:sp>
        <p:nvSpPr>
          <p:cNvPr id="4" name="灯片编号占位符 3"/>
          <p:cNvSpPr>
            <a:spLocks noGrp="1"/>
          </p:cNvSpPr>
          <p:nvPr>
            <p:ph type="sldNum" sz="quarter" idx="10"/>
          </p:nvPr>
        </p:nvSpPr>
        <p:spPr/>
        <p:txBody>
          <a:bodyPr/>
          <a:lstStyle/>
          <a:p>
            <a:fld id="{0E5EEA95-15FA-454A-B750-D2F7A7125CAF}"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F74D8-43EB-E012-B67D-1457387A8D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B859BA-A31C-069A-3BC3-1AA5C1F107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274DAE-124D-27DB-42E2-01512B19134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F7B6151-46A6-5EF4-CF96-94C97E9610EE}"/>
              </a:ext>
            </a:extLst>
          </p:cNvPr>
          <p:cNvSpPr>
            <a:spLocks noGrp="1"/>
          </p:cNvSpPr>
          <p:nvPr>
            <p:ph type="sldNum" sz="quarter" idx="10"/>
          </p:nvPr>
        </p:nvSpPr>
        <p:spPr/>
        <p:txBody>
          <a:bodyPr/>
          <a:lstStyle/>
          <a:p>
            <a:fld id="{0E5EEA95-15FA-454A-B750-D2F7A7125CAF}" type="slidenum">
              <a:rPr lang="zh-CN" altLang="en-US" smtClean="0"/>
              <a:t>14</a:t>
            </a:fld>
            <a:endParaRPr lang="zh-CN" altLang="en-US"/>
          </a:p>
        </p:txBody>
      </p:sp>
    </p:spTree>
    <p:extLst>
      <p:ext uri="{BB962C8B-B14F-4D97-AF65-F5344CB8AC3E}">
        <p14:creationId xmlns:p14="http://schemas.microsoft.com/office/powerpoint/2010/main" val="332376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4805-3C54-0C8E-2774-1993B932A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C02F5-1C15-AEFF-1E52-7E3A8272C0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FF2E7-3946-1DE2-5F60-B38850290B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8C1731-74B9-F6E1-1048-1973AFD139D0}"/>
              </a:ext>
            </a:extLst>
          </p:cNvPr>
          <p:cNvSpPr>
            <a:spLocks noGrp="1"/>
          </p:cNvSpPr>
          <p:nvPr>
            <p:ph type="sldNum" sz="quarter" idx="10"/>
          </p:nvPr>
        </p:nvSpPr>
        <p:spPr/>
        <p:txBody>
          <a:bodyPr/>
          <a:lstStyle/>
          <a:p>
            <a:fld id="{0E5EEA95-15FA-454A-B750-D2F7A7125CAF}" type="slidenum">
              <a:rPr lang="zh-CN" altLang="en-US" smtClean="0"/>
              <a:t>16</a:t>
            </a:fld>
            <a:endParaRPr lang="zh-CN" altLang="en-US"/>
          </a:p>
        </p:txBody>
      </p:sp>
    </p:spTree>
    <p:extLst>
      <p:ext uri="{BB962C8B-B14F-4D97-AF65-F5344CB8AC3E}">
        <p14:creationId xmlns:p14="http://schemas.microsoft.com/office/powerpoint/2010/main" val="26358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5EEA95-15FA-454A-B750-D2F7A7125CAF}"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衡量模型在找到正确图像的同时保持结果准确性的能力。通过过曲线对比，发现我们的方法使用向量数据库比</a:t>
            </a:r>
            <a:r>
              <a:rPr lang="en-US" altLang="zh-CN" dirty="0"/>
              <a:t>LSH</a:t>
            </a:r>
            <a:r>
              <a:rPr lang="zh-CN" altLang="en-US" dirty="0"/>
              <a:t>方法更好。原因是甲骨文数据集的多样性与复杂性</a:t>
            </a:r>
          </a:p>
        </p:txBody>
      </p:sp>
      <p:sp>
        <p:nvSpPr>
          <p:cNvPr id="4" name="灯片编号占位符 3"/>
          <p:cNvSpPr>
            <a:spLocks noGrp="1"/>
          </p:cNvSpPr>
          <p:nvPr>
            <p:ph type="sldNum" sz="quarter" idx="10"/>
          </p:nvPr>
        </p:nvSpPr>
        <p:spPr/>
        <p:txBody>
          <a:bodyPr/>
          <a:lstStyle/>
          <a:p>
            <a:fld id="{0E5EEA95-15FA-454A-B750-D2F7A7125CAF}"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我们团队的下一步研究设想在这两方面开展，左边这个是甲骨文</a:t>
            </a:r>
            <a:r>
              <a:rPr lang="en-US" altLang="zh-CN" dirty="0"/>
              <a:t>DNA</a:t>
            </a:r>
            <a:r>
              <a:rPr lang="zh-CN" altLang="en-US" dirty="0"/>
              <a:t>实验，做这个实验将会涉及到生物、化学、物理，进行学科之间的交叉融合，右边这个是我们团队提出了绿色考古方案。最后，</a:t>
            </a:r>
            <a:r>
              <a:rPr lang="zh-CN" altLang="en-US" sz="1200" dirty="0">
                <a:solidFill>
                  <a:schemeClr val="bg1"/>
                </a:solidFill>
              </a:rPr>
              <a:t>如果在座的各位老师与同学们对这方面感兴趣的话，欢迎大家投稿。</a:t>
            </a:r>
            <a:endParaRPr lang="en-GB" altLang="zh-CN" sz="1200" dirty="0">
              <a:solidFill>
                <a:schemeClr val="bg1"/>
              </a:solidFill>
            </a:endParaRPr>
          </a:p>
        </p:txBody>
      </p:sp>
      <p:sp>
        <p:nvSpPr>
          <p:cNvPr id="4" name="灯片编号占位符 3"/>
          <p:cNvSpPr>
            <a:spLocks noGrp="1"/>
          </p:cNvSpPr>
          <p:nvPr>
            <p:ph type="sldNum" sz="quarter" idx="10"/>
          </p:nvPr>
        </p:nvSpPr>
        <p:spPr/>
        <p:txBody>
          <a:bodyPr/>
          <a:lstStyle/>
          <a:p>
            <a:fld id="{0E5EEA95-15FA-454A-B750-D2F7A7125CAF}" type="slidenum">
              <a:rPr lang="zh-CN" altLang="en-US" smtClean="0"/>
              <a:t>24</a:t>
            </a:fld>
            <a:endParaRPr lang="zh-CN" altLang="en-US"/>
          </a:p>
        </p:txBody>
      </p:sp>
    </p:spTree>
    <p:extLst>
      <p:ext uri="{BB962C8B-B14F-4D97-AF65-F5344CB8AC3E}">
        <p14:creationId xmlns:p14="http://schemas.microsoft.com/office/powerpoint/2010/main" val="270313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spcBef>
                <a:spcPts val="600"/>
              </a:spcBef>
              <a:spcAft>
                <a:spcPts val="600"/>
              </a:spcAft>
            </a:pPr>
            <a:r>
              <a:rPr lang="zh-CN" altLang="en-US" sz="1200" dirty="0">
                <a:solidFill>
                  <a:schemeClr val="bg1"/>
                </a:solidFill>
              </a:rPr>
              <a:t>如果在座的各位感兴趣的话，欢迎大家投稿</a:t>
            </a:r>
            <a:endParaRPr lang="en-GB" sz="1200" dirty="0">
              <a:solidFill>
                <a:schemeClr val="bg1"/>
              </a:solidFill>
            </a:endParaRPr>
          </a:p>
        </p:txBody>
      </p:sp>
      <p:sp>
        <p:nvSpPr>
          <p:cNvPr id="4" name="灯片编号占位符 3"/>
          <p:cNvSpPr>
            <a:spLocks noGrp="1"/>
          </p:cNvSpPr>
          <p:nvPr>
            <p:ph type="sldNum" sz="quarter" idx="5"/>
          </p:nvPr>
        </p:nvSpPr>
        <p:spPr/>
        <p:txBody>
          <a:bodyPr/>
          <a:lstStyle/>
          <a:p>
            <a:fld id="{ADF26CA0-017B-466F-A2D7-184BAD86B39D}" type="slidenum">
              <a:rPr lang="zh-CN" altLang="en-US" smtClean="0"/>
              <a:t>25</a:t>
            </a:fld>
            <a:endParaRPr lang="zh-CN" altLang="en-US"/>
          </a:p>
        </p:txBody>
      </p:sp>
    </p:spTree>
    <p:extLst>
      <p:ext uri="{BB962C8B-B14F-4D97-AF65-F5344CB8AC3E}">
        <p14:creationId xmlns:p14="http://schemas.microsoft.com/office/powerpoint/2010/main" val="19350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灯片编号占位符 3"/>
          <p:cNvSpPr>
            <a:spLocks noGrp="1"/>
          </p:cNvSpPr>
          <p:nvPr>
            <p:ph type="sldNum" sz="quarter" idx="5"/>
          </p:nvPr>
        </p:nvSpPr>
        <p:spPr/>
        <p:txBody>
          <a:bodyPr/>
          <a:lstStyle/>
          <a:p>
            <a:fld id="{ADF26CA0-017B-466F-A2D7-184BAD86B39D}" type="slidenum">
              <a:rPr lang="zh-CN" altLang="en-US" smtClean="0"/>
              <a:t>26</a:t>
            </a:fld>
            <a:endParaRPr lang="zh-CN" altLang="en-US"/>
          </a:p>
        </p:txBody>
      </p:sp>
    </p:spTree>
    <p:extLst>
      <p:ext uri="{BB962C8B-B14F-4D97-AF65-F5344CB8AC3E}">
        <p14:creationId xmlns:p14="http://schemas.microsoft.com/office/powerpoint/2010/main" val="531810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442CB-1B68-67D9-6354-C735D909B5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268D32-81F6-F90F-BB85-D9E4462147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E80DCB-3661-9D39-4772-B8A22347CDD1}"/>
              </a:ext>
            </a:extLst>
          </p:cNvPr>
          <p:cNvSpPr>
            <a:spLocks noGrp="1"/>
          </p:cNvSpPr>
          <p:nvPr>
            <p:ph type="body" idx="1"/>
          </p:nvPr>
        </p:nvSpPr>
        <p:spPr/>
        <p:txBody>
          <a:bodyPr/>
          <a:lstStyle/>
          <a:p>
            <a:r>
              <a:rPr lang="zh-CN" altLang="en-US" dirty="0"/>
              <a:t>提出深度学习与计算机的甲骨文研究提供新的途径</a:t>
            </a:r>
          </a:p>
        </p:txBody>
      </p:sp>
      <p:sp>
        <p:nvSpPr>
          <p:cNvPr id="4" name="灯片编号占位符 3">
            <a:extLst>
              <a:ext uri="{FF2B5EF4-FFF2-40B4-BE49-F238E27FC236}">
                <a16:creationId xmlns:a16="http://schemas.microsoft.com/office/drawing/2014/main" id="{B9EAE3E6-37D7-4B62-6B0B-7D836AE13235}"/>
              </a:ext>
            </a:extLst>
          </p:cNvPr>
          <p:cNvSpPr>
            <a:spLocks noGrp="1"/>
          </p:cNvSpPr>
          <p:nvPr>
            <p:ph type="sldNum" sz="quarter" idx="10"/>
          </p:nvPr>
        </p:nvSpPr>
        <p:spPr/>
        <p:txBody>
          <a:bodyPr/>
          <a:lstStyle/>
          <a:p>
            <a:fld id="{0E5EEA95-15FA-454A-B750-D2F7A7125CAF}" type="slidenum">
              <a:rPr lang="zh-CN" altLang="en-US" smtClean="0"/>
              <a:t>4</a:t>
            </a:fld>
            <a:endParaRPr lang="zh-CN" altLang="en-US"/>
          </a:p>
        </p:txBody>
      </p:sp>
    </p:spTree>
    <p:extLst>
      <p:ext uri="{BB962C8B-B14F-4D97-AF65-F5344CB8AC3E}">
        <p14:creationId xmlns:p14="http://schemas.microsoft.com/office/powerpoint/2010/main" val="389887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到了现在，计算机与深度学习为研究甲骨文提供了新途径。当前计算机处理甲骨文面临的挑战。 那么如果要解决这些挑战，基础工作是如何存储和检索甲骨文。我们采用的是使用向量数据库与深度学习结合来解决这些问题。</a:t>
            </a:r>
          </a:p>
        </p:txBody>
      </p:sp>
      <p:sp>
        <p:nvSpPr>
          <p:cNvPr id="4" name="灯片编号占位符 3"/>
          <p:cNvSpPr>
            <a:spLocks noGrp="1"/>
          </p:cNvSpPr>
          <p:nvPr>
            <p:ph type="sldNum" sz="quarter" idx="10"/>
          </p:nvPr>
        </p:nvSpPr>
        <p:spPr/>
        <p:txBody>
          <a:bodyPr/>
          <a:lstStyle/>
          <a:p>
            <a:fld id="{0E5EEA95-15FA-454A-B750-D2F7A7125CAF}" type="slidenum">
              <a:rPr lang="zh-CN" altLang="en-US" smtClean="0"/>
              <a:t>6</a:t>
            </a:fld>
            <a:endParaRPr lang="zh-CN" altLang="en-US"/>
          </a:p>
        </p:txBody>
      </p:sp>
    </p:spTree>
    <p:extLst>
      <p:ext uri="{BB962C8B-B14F-4D97-AF65-F5344CB8AC3E}">
        <p14:creationId xmlns:p14="http://schemas.microsoft.com/office/powerpoint/2010/main" val="168526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7</a:t>
            </a:fld>
            <a:endParaRPr lang="zh-CN" altLang="en-US"/>
          </a:p>
        </p:txBody>
      </p:sp>
    </p:spTree>
    <p:extLst>
      <p:ext uri="{BB962C8B-B14F-4D97-AF65-F5344CB8AC3E}">
        <p14:creationId xmlns:p14="http://schemas.microsoft.com/office/powerpoint/2010/main" val="139996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7C235-5412-6F7C-E3F3-9EF7050A34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49B0F1-5C59-6A68-B8DA-5F18BD2687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3B181A-73C5-9432-85F1-B4799817C7DA}"/>
              </a:ext>
            </a:extLst>
          </p:cNvPr>
          <p:cNvSpPr>
            <a:spLocks noGrp="1"/>
          </p:cNvSpPr>
          <p:nvPr>
            <p:ph type="body" idx="1"/>
          </p:nvPr>
        </p:nvSpPr>
        <p:spPr/>
        <p:txBody>
          <a:bodyPr/>
          <a:lstStyle/>
          <a:p>
            <a:r>
              <a:rPr lang="zh-CN" altLang="en-US" dirty="0"/>
              <a:t>我们这次论坛主题也是从多学科交叉的视角出发，开展数据驱动下的考古理论探索、方法创新。</a:t>
            </a:r>
          </a:p>
        </p:txBody>
      </p:sp>
      <p:sp>
        <p:nvSpPr>
          <p:cNvPr id="4" name="灯片编号占位符 3">
            <a:extLst>
              <a:ext uri="{FF2B5EF4-FFF2-40B4-BE49-F238E27FC236}">
                <a16:creationId xmlns:a16="http://schemas.microsoft.com/office/drawing/2014/main" id="{D856204E-4AAC-A93B-7862-69A04C8F3D15}"/>
              </a:ext>
            </a:extLst>
          </p:cNvPr>
          <p:cNvSpPr>
            <a:spLocks noGrp="1"/>
          </p:cNvSpPr>
          <p:nvPr>
            <p:ph type="sldNum" sz="quarter" idx="10"/>
          </p:nvPr>
        </p:nvSpPr>
        <p:spPr/>
        <p:txBody>
          <a:bodyPr/>
          <a:lstStyle/>
          <a:p>
            <a:fld id="{0E5EEA95-15FA-454A-B750-D2F7A7125CAF}" type="slidenum">
              <a:rPr lang="zh-CN" altLang="en-US" smtClean="0"/>
              <a:t>8</a:t>
            </a:fld>
            <a:endParaRPr lang="zh-CN" altLang="en-US"/>
          </a:p>
        </p:txBody>
      </p:sp>
    </p:spTree>
    <p:extLst>
      <p:ext uri="{BB962C8B-B14F-4D97-AF65-F5344CB8AC3E}">
        <p14:creationId xmlns:p14="http://schemas.microsoft.com/office/powerpoint/2010/main" val="412775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3382962" y="1909091"/>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4215327"/>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3" y="3919056"/>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40009266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0AA9AE33-E62E-49B7-AC0B-0504C9981B63}"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extLst>
      <p:ext uri="{BB962C8B-B14F-4D97-AF65-F5344CB8AC3E}">
        <p14:creationId xmlns:p14="http://schemas.microsoft.com/office/powerpoint/2010/main" val="3434954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val="20000"/>
                    </a:ext>
                  </a:extLst>
                </a:gridCol>
                <a:gridCol w="2604075">
                  <a:extLst>
                    <a:ext uri="{9D8B030D-6E8A-4147-A177-3AD203B41FA5}">
                      <a16:colId xmlns:a16="http://schemas.microsoft.com/office/drawing/2014/main" val="20001"/>
                    </a:ext>
                  </a:extLst>
                </a:gridCol>
                <a:gridCol w="2604075">
                  <a:extLst>
                    <a:ext uri="{9D8B030D-6E8A-4147-A177-3AD203B41FA5}">
                      <a16:colId xmlns:a16="http://schemas.microsoft.com/office/drawing/2014/main" val="20002"/>
                    </a:ext>
                  </a:extLst>
                </a:gridCol>
                <a:gridCol w="2604075">
                  <a:extLst>
                    <a:ext uri="{9D8B030D-6E8A-4147-A177-3AD203B41FA5}">
                      <a16:colId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t>2024/10/17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t>2024/10/17</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1" r:id="rId5"/>
    <p:sldLayoutId id="2147483663" r:id="rId6"/>
    <p:sldLayoutId id="2147483664" r:id="rId7"/>
    <p:sldLayoutId id="2147483665" r:id="rId8"/>
    <p:sldLayoutId id="2147483671" r:id="rId9"/>
    <p:sldLayoutId id="2147483674" r:id="rId10"/>
    <p:sldLayoutId id="2147483675" r:id="rId11"/>
    <p:sldLayoutId id="2147483682" r:id="rId12"/>
    <p:sldLayoutId id="2147483683"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11.xml"/><Relationship Id="rId17" Type="http://schemas.openxmlformats.org/officeDocument/2006/relationships/image" Target="../media/image39.png"/><Relationship Id="rId2" Type="http://schemas.openxmlformats.org/officeDocument/2006/relationships/tags" Target="../tags/tag14.xml"/><Relationship Id="rId16" Type="http://schemas.openxmlformats.org/officeDocument/2006/relationships/image" Target="../media/image38.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3.xml"/><Relationship Id="rId5" Type="http://schemas.openxmlformats.org/officeDocument/2006/relationships/tags" Target="../tags/tag17.xml"/><Relationship Id="rId15" Type="http://schemas.openxmlformats.org/officeDocument/2006/relationships/image" Target="../media/image37.png"/><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4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tags" Target="../tags/tag2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47.jpeg"/><Relationship Id="rId10" Type="http://schemas.openxmlformats.org/officeDocument/2006/relationships/image" Target="../media/image50.jpeg"/><Relationship Id="rId4" Type="http://schemas.openxmlformats.org/officeDocument/2006/relationships/image" Target="../media/image46.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g"/><Relationship Id="rId7"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jpg"/><Relationship Id="rId10" Type="http://schemas.openxmlformats.org/officeDocument/2006/relationships/image" Target="../media/image58.jpg"/><Relationship Id="rId4" Type="http://schemas.openxmlformats.org/officeDocument/2006/relationships/image" Target="../media/image52.jpeg"/><Relationship Id="rId9" Type="http://schemas.openxmlformats.org/officeDocument/2006/relationships/image" Target="../media/image57.jpeg"/></Relationships>
</file>

<file path=ppt/slides/_rels/slide26.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g"/><Relationship Id="rId7"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jpg"/><Relationship Id="rId10" Type="http://schemas.openxmlformats.org/officeDocument/2006/relationships/image" Target="../media/image58.jpg"/><Relationship Id="rId4" Type="http://schemas.openxmlformats.org/officeDocument/2006/relationships/image" Target="../media/image59.jpeg"/><Relationship Id="rId9"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oleObject" Target="../embeddings/oleObject1.bin"/><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wmf"/><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2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8.xml"/><Relationship Id="rId5" Type="http://schemas.openxmlformats.org/officeDocument/2006/relationships/tags" Target="../tags/tag8.xml"/><Relationship Id="rId10" Type="http://schemas.openxmlformats.org/officeDocument/2006/relationships/slideLayout" Target="../slideLayouts/slideLayout6.xml"/><Relationship Id="rId4" Type="http://schemas.openxmlformats.org/officeDocument/2006/relationships/tags" Target="../tags/tag7.xml"/><Relationship Id="rId9"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395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3226110"/>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840000" y="4149000"/>
            <a:ext cx="10692130" cy="1912896"/>
          </a:xfrm>
          <a:prstGeom prst="rect">
            <a:avLst/>
          </a:prstGeom>
          <a:noFill/>
        </p:spPr>
        <p:txBody>
          <a:bodyPr wrap="square" rtlCol="0">
            <a:spAutoFit/>
          </a:bodyPr>
          <a:lstStyle/>
          <a:p>
            <a:pPr algn="dist">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mn-ea"/>
              </a:rPr>
              <a:t>基于向量数据库的甲骨文图像检索研究</a:t>
            </a:r>
            <a:r>
              <a:rPr lang="en-US" sz="4800" b="1" dirty="0">
                <a:solidFill>
                  <a:schemeClr val="accent1">
                    <a:alpha val="100000"/>
                  </a:schemeClr>
                </a:solidFill>
                <a:latin typeface="华文宋体" panose="02010600040101010101" charset="-122"/>
                <a:ea typeface="华文宋体" panose="02010600040101010101" charset="-122"/>
                <a:cs typeface="华文宋体" panose="02010600040101010101" charset="-122"/>
                <a:sym typeface="+mn-ea"/>
              </a:rPr>
              <a:t>
</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6600000" y="5589000"/>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18" name="文本框 17"/>
          <p:cNvSpPr txBox="1"/>
          <p:nvPr/>
        </p:nvSpPr>
        <p:spPr>
          <a:xfrm>
            <a:off x="9336000" y="5589000"/>
            <a:ext cx="2367129" cy="416909"/>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2024.10.20</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副标题 23"/>
          <p:cNvSpPr>
            <a:spLocks noGrp="1"/>
          </p:cNvSpPr>
          <p:nvPr/>
        </p:nvSpPr>
        <p:spPr>
          <a:xfrm>
            <a:off x="1488000" y="5157000"/>
            <a:ext cx="9719999" cy="361417"/>
          </a:xfrm>
          <a:prstGeom prst="rect">
            <a:avLst/>
          </a:prstGeom>
        </p:spPr>
        <p:txBody>
          <a:bodyPr vert="horz" lIns="91440" tIns="46800" rIns="91440" bIns="4680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5232000" y="2565000"/>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576A-94B2-7B23-2DBD-AB8A4BBCA223}"/>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4E06B517-09EE-1CFD-15F6-5067A4D25796}"/>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891C61C8-D9DC-1E5C-F9CE-88862A5D0CD3}"/>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A66CD47B-6677-F52D-E132-622D762C0D1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研究方法</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1392B3BD-ED16-8190-D1F7-2D23BFF0DB3F}"/>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30385E1C-F9E1-FB51-B3DD-8EFF59C86F96}"/>
              </a:ext>
            </a:extLst>
          </p:cNvPr>
          <p:cNvSpPr/>
          <p:nvPr/>
        </p:nvSpPr>
        <p:spPr>
          <a:xfrm>
            <a:off x="2568000" y="4581000"/>
            <a:ext cx="1584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深度学习</a:t>
            </a:r>
          </a:p>
        </p:txBody>
      </p:sp>
      <p:sp>
        <p:nvSpPr>
          <p:cNvPr id="8" name="矩形: 圆角 7">
            <a:extLst>
              <a:ext uri="{FF2B5EF4-FFF2-40B4-BE49-F238E27FC236}">
                <a16:creationId xmlns:a16="http://schemas.microsoft.com/office/drawing/2014/main" id="{94FD07D7-1755-73CD-EDDC-4A5719F03E55}"/>
              </a:ext>
            </a:extLst>
          </p:cNvPr>
          <p:cNvSpPr/>
          <p:nvPr/>
        </p:nvSpPr>
        <p:spPr>
          <a:xfrm>
            <a:off x="8760000" y="4581000"/>
            <a:ext cx="1584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向量数据库</a:t>
            </a:r>
          </a:p>
        </p:txBody>
      </p:sp>
      <p:pic>
        <p:nvPicPr>
          <p:cNvPr id="10" name="图片 9">
            <a:extLst>
              <a:ext uri="{FF2B5EF4-FFF2-40B4-BE49-F238E27FC236}">
                <a16:creationId xmlns:a16="http://schemas.microsoft.com/office/drawing/2014/main" id="{CE96E31B-2196-AE90-7113-E7647FF6C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00" y="2277000"/>
            <a:ext cx="6428764" cy="1944000"/>
          </a:xfrm>
          <a:prstGeom prst="rect">
            <a:avLst/>
          </a:prstGeom>
        </p:spPr>
      </p:pic>
      <p:grpSp>
        <p:nvGrpSpPr>
          <p:cNvPr id="11" name="组合 10">
            <a:extLst>
              <a:ext uri="{FF2B5EF4-FFF2-40B4-BE49-F238E27FC236}">
                <a16:creationId xmlns:a16="http://schemas.microsoft.com/office/drawing/2014/main" id="{416F68DA-9494-D03D-5FBE-111C0257F127}"/>
              </a:ext>
            </a:extLst>
          </p:cNvPr>
          <p:cNvGrpSpPr/>
          <p:nvPr/>
        </p:nvGrpSpPr>
        <p:grpSpPr>
          <a:xfrm>
            <a:off x="8112000" y="2421000"/>
            <a:ext cx="2880000" cy="1656000"/>
            <a:chOff x="8699" y="7823"/>
            <a:chExt cx="3681" cy="1597"/>
          </a:xfrm>
        </p:grpSpPr>
        <p:sp>
          <p:nvSpPr>
            <p:cNvPr id="12" name="圆柱形 2">
              <a:extLst>
                <a:ext uri="{FF2B5EF4-FFF2-40B4-BE49-F238E27FC236}">
                  <a16:creationId xmlns:a16="http://schemas.microsoft.com/office/drawing/2014/main" id="{2B5A057A-A3AB-ADEC-498F-3C38CB693EDA}"/>
                </a:ext>
              </a:extLst>
            </p:cNvPr>
            <p:cNvSpPr/>
            <p:nvPr/>
          </p:nvSpPr>
          <p:spPr>
            <a:xfrm>
              <a:off x="8699" y="7823"/>
              <a:ext cx="3681" cy="1597"/>
            </a:xfrm>
            <a:prstGeom prst="can">
              <a:avLst/>
            </a:prstGeom>
            <a:solidFill>
              <a:srgbClr val="F0F4F5"/>
            </a:solidFill>
            <a:ln>
              <a:solidFill>
                <a:srgbClr val="6982A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Milvus">
              <a:extLst>
                <a:ext uri="{FF2B5EF4-FFF2-40B4-BE49-F238E27FC236}">
                  <a16:creationId xmlns:a16="http://schemas.microsoft.com/office/drawing/2014/main" id="{77B9C4DE-0FE4-3A19-03A9-4781ED153E09}"/>
                </a:ext>
              </a:extLst>
            </p:cNvPr>
            <p:cNvPicPr>
              <a:picLocks noChangeAspect="1"/>
            </p:cNvPicPr>
            <p:nvPr/>
          </p:nvPicPr>
          <p:blipFill>
            <a:blip r:embed="rId4">
              <a:clrChange>
                <a:clrFrom>
                  <a:srgbClr val="F0F4F5">
                    <a:alpha val="100000"/>
                  </a:srgbClr>
                </a:clrFrom>
                <a:clrTo>
                  <a:srgbClr val="F0F4F5">
                    <a:alpha val="100000"/>
                    <a:alpha val="0"/>
                  </a:srgbClr>
                </a:clrTo>
              </a:clrChange>
            </a:blip>
            <a:stretch>
              <a:fillRect/>
            </a:stretch>
          </p:blipFill>
          <p:spPr>
            <a:xfrm>
              <a:off x="9895" y="8309"/>
              <a:ext cx="1322" cy="942"/>
            </a:xfrm>
            <a:prstGeom prst="rect">
              <a:avLst/>
            </a:prstGeom>
          </p:spPr>
        </p:pic>
      </p:grpSp>
    </p:spTree>
    <p:extLst>
      <p:ext uri="{BB962C8B-B14F-4D97-AF65-F5344CB8AC3E}">
        <p14:creationId xmlns:p14="http://schemas.microsoft.com/office/powerpoint/2010/main" val="1587047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897663-D201-8896-D4D6-F468FEAEBC8D}"/>
              </a:ext>
            </a:extLst>
          </p:cNvPr>
          <p:cNvSpPr>
            <a:spLocks noGrp="1"/>
          </p:cNvSpPr>
          <p:nvPr>
            <p:ph type="dt" sz="half" idx="10"/>
          </p:nvPr>
        </p:nvSpPr>
        <p:spPr/>
        <p:txBody>
          <a:bodyPr/>
          <a:lstStyle/>
          <a:p>
            <a:fld id="{66B35BEC-AAB7-4136-8395-728B6E9BF703}" type="datetime1">
              <a:rPr lang="zh-CN" altLang="en-US" smtClean="0"/>
              <a:t>2024/10/17</a:t>
            </a:fld>
            <a:endParaRPr lang="zh-CN" altLang="en-US"/>
          </a:p>
        </p:txBody>
      </p:sp>
      <p:sp>
        <p:nvSpPr>
          <p:cNvPr id="3" name="页脚占位符 2">
            <a:extLst>
              <a:ext uri="{FF2B5EF4-FFF2-40B4-BE49-F238E27FC236}">
                <a16:creationId xmlns:a16="http://schemas.microsoft.com/office/drawing/2014/main" id="{C4C18F41-AF0C-9A91-8BB2-B1C2522E35DD}"/>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7C7EF45C-B055-48B5-56B7-7DA4B80F0479}"/>
              </a:ext>
            </a:extLst>
          </p:cNvPr>
          <p:cNvSpPr>
            <a:spLocks noGrp="1"/>
          </p:cNvSpPr>
          <p:nvPr>
            <p:ph type="sldNum" sz="quarter" idx="12"/>
          </p:nvPr>
        </p:nvSpPr>
        <p:spPr/>
        <p:txBody>
          <a:bodyPr/>
          <a:lstStyle/>
          <a:p>
            <a:fld id="{E60F2D4F-2241-454B-AF5D-961C997CB3BA}" type="slidenum">
              <a:rPr lang="zh-CN" altLang="en-US" smtClean="0"/>
              <a:t>11</a:t>
            </a:fld>
            <a:endParaRPr lang="zh-CN" altLang="en-US"/>
          </a:p>
        </p:txBody>
      </p:sp>
      <p:sp>
        <p:nvSpPr>
          <p:cNvPr id="5" name="标题 4">
            <a:extLst>
              <a:ext uri="{FF2B5EF4-FFF2-40B4-BE49-F238E27FC236}">
                <a16:creationId xmlns:a16="http://schemas.microsoft.com/office/drawing/2014/main" id="{4E8AFCAA-5090-D7C3-0F97-D8A0940DDE2B}"/>
              </a:ext>
            </a:extLst>
          </p:cNvPr>
          <p:cNvSpPr>
            <a:spLocks noGrp="1"/>
          </p:cNvSpPr>
          <p:nvPr>
            <p:ph type="title"/>
          </p:nvPr>
        </p:nvSpPr>
        <p:spPr>
          <a:xfrm>
            <a:off x="984000" y="333000"/>
            <a:ext cx="4481299" cy="596348"/>
          </a:xfrm>
        </p:spPr>
        <p:txBody>
          <a:bodyPr>
            <a:normAutofit/>
          </a:bodyPr>
          <a:lstStyle/>
          <a:p>
            <a:r>
              <a:rPr lang="zh-CN" altLang="en-US" sz="3200" dirty="0">
                <a:latin typeface="Arial" panose="020B0604020202020204" pitchFamily="34" charset="0"/>
                <a:ea typeface="微软雅黑" panose="020B0503020204020204" pitchFamily="34" charset="-122"/>
                <a:sym typeface="+mn-ea"/>
              </a:rPr>
              <a:t>存储与检索框架</a:t>
            </a:r>
            <a:endParaRPr lang="zh-CN" altLang="en-US" sz="3200" dirty="0"/>
          </a:p>
        </p:txBody>
      </p:sp>
      <p:sp>
        <p:nvSpPr>
          <p:cNvPr id="9" name="文本框 8">
            <a:extLst>
              <a:ext uri="{FF2B5EF4-FFF2-40B4-BE49-F238E27FC236}">
                <a16:creationId xmlns:a16="http://schemas.microsoft.com/office/drawing/2014/main" id="{AF45BE03-E4C1-9DA4-07D2-A2854DA62E16}"/>
              </a:ext>
            </a:extLst>
          </p:cNvPr>
          <p:cNvSpPr txBox="1"/>
          <p:nvPr/>
        </p:nvSpPr>
        <p:spPr>
          <a:xfrm>
            <a:off x="1200000" y="1701000"/>
            <a:ext cx="103505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800" b="1" dirty="0">
                <a:latin typeface="Arial" panose="020B0604020202020204" pitchFamily="34" charset="0"/>
                <a:ea typeface="微软雅黑" panose="020B0503020204020204" charset="-122"/>
              </a:rPr>
              <a:t>存储</a:t>
            </a:r>
          </a:p>
        </p:txBody>
      </p:sp>
      <p:grpSp>
        <p:nvGrpSpPr>
          <p:cNvPr id="10" name="组合 9">
            <a:extLst>
              <a:ext uri="{FF2B5EF4-FFF2-40B4-BE49-F238E27FC236}">
                <a16:creationId xmlns:a16="http://schemas.microsoft.com/office/drawing/2014/main" id="{E7D5C7B7-29AF-5DCF-AAFD-B2C4993130E2}"/>
              </a:ext>
            </a:extLst>
          </p:cNvPr>
          <p:cNvGrpSpPr/>
          <p:nvPr/>
        </p:nvGrpSpPr>
        <p:grpSpPr>
          <a:xfrm>
            <a:off x="6888000" y="1557000"/>
            <a:ext cx="1019175" cy="1033780"/>
            <a:chOff x="1286" y="1650"/>
            <a:chExt cx="3743" cy="3360"/>
          </a:xfrm>
        </p:grpSpPr>
        <p:grpSp>
          <p:nvGrpSpPr>
            <p:cNvPr id="11" name="组合 10">
              <a:extLst>
                <a:ext uri="{FF2B5EF4-FFF2-40B4-BE49-F238E27FC236}">
                  <a16:creationId xmlns:a16="http://schemas.microsoft.com/office/drawing/2014/main" id="{925E48B4-3340-4633-4C23-5629CAE26A1F}"/>
                </a:ext>
              </a:extLst>
            </p:cNvPr>
            <p:cNvGrpSpPr/>
            <p:nvPr/>
          </p:nvGrpSpPr>
          <p:grpSpPr>
            <a:xfrm>
              <a:off x="1286" y="1650"/>
              <a:ext cx="2340" cy="2426"/>
              <a:chOff x="1286" y="1650"/>
              <a:chExt cx="2340" cy="2426"/>
            </a:xfrm>
          </p:grpSpPr>
          <p:grpSp>
            <p:nvGrpSpPr>
              <p:cNvPr id="74" name="组合 73">
                <a:extLst>
                  <a:ext uri="{FF2B5EF4-FFF2-40B4-BE49-F238E27FC236}">
                    <a16:creationId xmlns:a16="http://schemas.microsoft.com/office/drawing/2014/main" id="{173D8988-417B-5AD9-313F-4C14F360F923}"/>
                  </a:ext>
                </a:extLst>
              </p:cNvPr>
              <p:cNvGrpSpPr/>
              <p:nvPr/>
            </p:nvGrpSpPr>
            <p:grpSpPr>
              <a:xfrm>
                <a:off x="1286" y="1650"/>
                <a:ext cx="1872" cy="1867"/>
                <a:chOff x="3979" y="2427"/>
                <a:chExt cx="1872" cy="1867"/>
              </a:xfrm>
              <a:solidFill>
                <a:srgbClr val="7030A0"/>
              </a:solidFill>
            </p:grpSpPr>
            <p:grpSp>
              <p:nvGrpSpPr>
                <p:cNvPr id="115" name="组合 114">
                  <a:extLst>
                    <a:ext uri="{FF2B5EF4-FFF2-40B4-BE49-F238E27FC236}">
                      <a16:creationId xmlns:a16="http://schemas.microsoft.com/office/drawing/2014/main" id="{F3FC7C38-5C0A-68C2-8E4B-3DC0448492A9}"/>
                    </a:ext>
                  </a:extLst>
                </p:cNvPr>
                <p:cNvGrpSpPr/>
                <p:nvPr/>
              </p:nvGrpSpPr>
              <p:grpSpPr>
                <a:xfrm>
                  <a:off x="3979" y="2427"/>
                  <a:ext cx="1872" cy="466"/>
                  <a:chOff x="3979" y="2427"/>
                  <a:chExt cx="1872" cy="466"/>
                </a:xfrm>
                <a:grpFill/>
              </p:grpSpPr>
              <p:sp>
                <p:nvSpPr>
                  <p:cNvPr id="131" name="矩形 130">
                    <a:extLst>
                      <a:ext uri="{FF2B5EF4-FFF2-40B4-BE49-F238E27FC236}">
                        <a16:creationId xmlns:a16="http://schemas.microsoft.com/office/drawing/2014/main" id="{B5DBFC47-6F4A-AF51-A038-74739381013C}"/>
                      </a:ext>
                    </a:extLst>
                  </p:cNvPr>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D321D0CF-593D-116C-2441-87305A523B88}"/>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749C266-6140-55AE-7D92-5C4CFEFDFAB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759845D-ADBF-D1C9-6759-715EBA74819A}"/>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16" name="组合 115">
                  <a:extLst>
                    <a:ext uri="{FF2B5EF4-FFF2-40B4-BE49-F238E27FC236}">
                      <a16:creationId xmlns:a16="http://schemas.microsoft.com/office/drawing/2014/main" id="{858AFA78-E124-A30A-3A17-016031B501D3}"/>
                    </a:ext>
                  </a:extLst>
                </p:cNvPr>
                <p:cNvGrpSpPr/>
                <p:nvPr/>
              </p:nvGrpSpPr>
              <p:grpSpPr>
                <a:xfrm>
                  <a:off x="3979" y="2894"/>
                  <a:ext cx="1872" cy="466"/>
                  <a:chOff x="3979" y="2427"/>
                  <a:chExt cx="1872" cy="466"/>
                </a:xfrm>
                <a:grpFill/>
              </p:grpSpPr>
              <p:sp>
                <p:nvSpPr>
                  <p:cNvPr id="127" name="矩形 126">
                    <a:extLst>
                      <a:ext uri="{FF2B5EF4-FFF2-40B4-BE49-F238E27FC236}">
                        <a16:creationId xmlns:a16="http://schemas.microsoft.com/office/drawing/2014/main" id="{31974199-1317-B8D6-7551-F82AAFA5746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6D60F359-5504-FC1A-A48F-AD3D78DD74FF}"/>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59CD683A-325F-974F-8388-2DAC0A42EB30}"/>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EF756039-E28F-4E83-7A30-1A53BC3200EA}"/>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17" name="组合 116">
                  <a:extLst>
                    <a:ext uri="{FF2B5EF4-FFF2-40B4-BE49-F238E27FC236}">
                      <a16:creationId xmlns:a16="http://schemas.microsoft.com/office/drawing/2014/main" id="{2085D797-FC59-01AE-6540-CFB5422621A6}"/>
                    </a:ext>
                  </a:extLst>
                </p:cNvPr>
                <p:cNvGrpSpPr/>
                <p:nvPr/>
              </p:nvGrpSpPr>
              <p:grpSpPr>
                <a:xfrm>
                  <a:off x="3979" y="3361"/>
                  <a:ext cx="1872" cy="466"/>
                  <a:chOff x="3979" y="2427"/>
                  <a:chExt cx="1872" cy="466"/>
                </a:xfrm>
                <a:grpFill/>
              </p:grpSpPr>
              <p:sp>
                <p:nvSpPr>
                  <p:cNvPr id="123" name="矩形 122">
                    <a:extLst>
                      <a:ext uri="{FF2B5EF4-FFF2-40B4-BE49-F238E27FC236}">
                        <a16:creationId xmlns:a16="http://schemas.microsoft.com/office/drawing/2014/main" id="{56AC9BC0-9F50-5C50-747B-D05EB926004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8EACF91A-F956-63F9-D69E-BF6FB1DE1DC9}"/>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D113DC29-774A-CAB4-7A5C-49695E6BD5D8}"/>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68FA9BCE-B399-F2B6-FD0D-D38935801621}"/>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5E1F906C-9FAE-DC82-B25A-CC7FBE886AEA}"/>
                    </a:ext>
                  </a:extLst>
                </p:cNvPr>
                <p:cNvGrpSpPr/>
                <p:nvPr/>
              </p:nvGrpSpPr>
              <p:grpSpPr>
                <a:xfrm>
                  <a:off x="3979" y="3828"/>
                  <a:ext cx="1872" cy="466"/>
                  <a:chOff x="3979" y="2427"/>
                  <a:chExt cx="1872" cy="466"/>
                </a:xfrm>
                <a:grpFill/>
              </p:grpSpPr>
              <p:sp>
                <p:nvSpPr>
                  <p:cNvPr id="119" name="矩形 118">
                    <a:extLst>
                      <a:ext uri="{FF2B5EF4-FFF2-40B4-BE49-F238E27FC236}">
                        <a16:creationId xmlns:a16="http://schemas.microsoft.com/office/drawing/2014/main" id="{EDC0D3F0-B77A-67A4-9C16-FD2717B2F4E7}"/>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518764E2-EC6D-D1E0-6557-8F8389C60BCD}"/>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01FD6322-8719-B648-4594-412874E1F5F6}"/>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09C4585D-798B-3C4A-C17D-3153136B5D08}"/>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FB31A7B8-02BF-9976-2B22-758739F064C6}"/>
                  </a:ext>
                </a:extLst>
              </p:cNvPr>
              <p:cNvGrpSpPr/>
              <p:nvPr/>
            </p:nvGrpSpPr>
            <p:grpSpPr>
              <a:xfrm>
                <a:off x="1491" y="1906"/>
                <a:ext cx="1872" cy="1867"/>
                <a:chOff x="2406" y="5463"/>
                <a:chExt cx="1872" cy="1867"/>
              </a:xfrm>
            </p:grpSpPr>
            <p:grpSp>
              <p:nvGrpSpPr>
                <p:cNvPr id="95" name="组合 94">
                  <a:extLst>
                    <a:ext uri="{FF2B5EF4-FFF2-40B4-BE49-F238E27FC236}">
                      <a16:creationId xmlns:a16="http://schemas.microsoft.com/office/drawing/2014/main" id="{03FE1FB4-47CC-12AC-D6F3-E2CD292AD56A}"/>
                    </a:ext>
                  </a:extLst>
                </p:cNvPr>
                <p:cNvGrpSpPr/>
                <p:nvPr/>
              </p:nvGrpSpPr>
              <p:grpSpPr>
                <a:xfrm>
                  <a:off x="2406" y="5463"/>
                  <a:ext cx="1872" cy="467"/>
                  <a:chOff x="3979" y="2427"/>
                  <a:chExt cx="1872" cy="467"/>
                </a:xfrm>
                <a:solidFill>
                  <a:srgbClr val="406CBA"/>
                </a:solidFill>
              </p:grpSpPr>
              <p:sp>
                <p:nvSpPr>
                  <p:cNvPr id="111" name="矩形 110">
                    <a:extLst>
                      <a:ext uri="{FF2B5EF4-FFF2-40B4-BE49-F238E27FC236}">
                        <a16:creationId xmlns:a16="http://schemas.microsoft.com/office/drawing/2014/main" id="{E7EDB7E0-F367-AB51-81D4-3598C8DC722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4B73473-9EE5-3A85-8FCE-B1489B148F91}"/>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C5719102-44EC-C19C-586D-63FCAAD62536}"/>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7875CB28-89B8-ACCA-60D1-9244FE9BEDE6}"/>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C2B3C29B-53EE-8DF9-1852-77B80A1F64BF}"/>
                    </a:ext>
                  </a:extLst>
                </p:cNvPr>
                <p:cNvGrpSpPr/>
                <p:nvPr/>
              </p:nvGrpSpPr>
              <p:grpSpPr>
                <a:xfrm>
                  <a:off x="2406" y="5930"/>
                  <a:ext cx="1872" cy="466"/>
                  <a:chOff x="3979" y="2427"/>
                  <a:chExt cx="1872" cy="466"/>
                </a:xfrm>
                <a:solidFill>
                  <a:srgbClr val="406CBA"/>
                </a:solidFill>
              </p:grpSpPr>
              <p:sp>
                <p:nvSpPr>
                  <p:cNvPr id="107" name="矩形 106">
                    <a:extLst>
                      <a:ext uri="{FF2B5EF4-FFF2-40B4-BE49-F238E27FC236}">
                        <a16:creationId xmlns:a16="http://schemas.microsoft.com/office/drawing/2014/main" id="{CEB66E34-4B76-F7AF-D816-6EEEBFFBBB93}"/>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52FB189E-35F7-3AA5-053C-62DB29CF7FDC}"/>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CFDE06D3-EE55-E1DA-DA4E-E0E9FE310300}"/>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0E53526-35B6-73B5-A36B-1BF0598BB26B}"/>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7" name="组合 96">
                  <a:extLst>
                    <a:ext uri="{FF2B5EF4-FFF2-40B4-BE49-F238E27FC236}">
                      <a16:creationId xmlns:a16="http://schemas.microsoft.com/office/drawing/2014/main" id="{7C0D1CD4-41DE-F29D-FD1F-924138312BC4}"/>
                    </a:ext>
                  </a:extLst>
                </p:cNvPr>
                <p:cNvGrpSpPr/>
                <p:nvPr/>
              </p:nvGrpSpPr>
              <p:grpSpPr>
                <a:xfrm>
                  <a:off x="2406" y="6397"/>
                  <a:ext cx="1872" cy="466"/>
                  <a:chOff x="3979" y="2427"/>
                  <a:chExt cx="1872" cy="466"/>
                </a:xfrm>
                <a:solidFill>
                  <a:srgbClr val="406CBA"/>
                </a:solidFill>
              </p:grpSpPr>
              <p:sp>
                <p:nvSpPr>
                  <p:cNvPr id="103" name="矩形 102">
                    <a:extLst>
                      <a:ext uri="{FF2B5EF4-FFF2-40B4-BE49-F238E27FC236}">
                        <a16:creationId xmlns:a16="http://schemas.microsoft.com/office/drawing/2014/main" id="{D50D6E22-5B88-8924-D0FA-BE02E7921487}"/>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8052A6F9-8813-5005-72BB-C88E4A2757D2}"/>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3EA8943-4921-F6FB-EAF1-E70D23C876A5}"/>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EC645CFE-BCCB-44E4-4024-7E707D9CE095}"/>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id="{EBA6D8F7-6FBF-B17B-9EDA-2DF0E9FC0CC8}"/>
                    </a:ext>
                  </a:extLst>
                </p:cNvPr>
                <p:cNvGrpSpPr/>
                <p:nvPr/>
              </p:nvGrpSpPr>
              <p:grpSpPr>
                <a:xfrm>
                  <a:off x="2406" y="6864"/>
                  <a:ext cx="1872" cy="466"/>
                  <a:chOff x="3979" y="2427"/>
                  <a:chExt cx="1872" cy="466"/>
                </a:xfrm>
                <a:solidFill>
                  <a:srgbClr val="406CBA"/>
                </a:solidFill>
              </p:grpSpPr>
              <p:sp>
                <p:nvSpPr>
                  <p:cNvPr id="99" name="矩形 98">
                    <a:extLst>
                      <a:ext uri="{FF2B5EF4-FFF2-40B4-BE49-F238E27FC236}">
                        <a16:creationId xmlns:a16="http://schemas.microsoft.com/office/drawing/2014/main" id="{99C4C8F8-8990-3644-FD22-3607E44217D3}"/>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05022D98-6798-4B8A-A8E6-CFF7B2A3915C}"/>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D71DB618-0880-8FC4-215E-103F91A37D52}"/>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55539AFB-05F3-BD4D-89A8-78A907719C4A}"/>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76" name="组合 75">
                <a:extLst>
                  <a:ext uri="{FF2B5EF4-FFF2-40B4-BE49-F238E27FC236}">
                    <a16:creationId xmlns:a16="http://schemas.microsoft.com/office/drawing/2014/main" id="{63024481-B774-321E-1072-854942FF05BE}"/>
                  </a:ext>
                </a:extLst>
              </p:cNvPr>
              <p:cNvGrpSpPr/>
              <p:nvPr/>
            </p:nvGrpSpPr>
            <p:grpSpPr>
              <a:xfrm>
                <a:off x="1754" y="2210"/>
                <a:ext cx="1872" cy="1867"/>
                <a:chOff x="5993" y="3718"/>
                <a:chExt cx="1872" cy="1867"/>
              </a:xfrm>
              <a:solidFill>
                <a:srgbClr val="92D050"/>
              </a:solidFill>
            </p:grpSpPr>
            <p:grpSp>
              <p:nvGrpSpPr>
                <p:cNvPr id="77" name="组合 76">
                  <a:extLst>
                    <a:ext uri="{FF2B5EF4-FFF2-40B4-BE49-F238E27FC236}">
                      <a16:creationId xmlns:a16="http://schemas.microsoft.com/office/drawing/2014/main" id="{CCF6A62D-B44A-54AE-BC79-46838BFC2335}"/>
                    </a:ext>
                  </a:extLst>
                </p:cNvPr>
                <p:cNvGrpSpPr/>
                <p:nvPr/>
              </p:nvGrpSpPr>
              <p:grpSpPr>
                <a:xfrm>
                  <a:off x="5993" y="3718"/>
                  <a:ext cx="1872" cy="466"/>
                  <a:chOff x="3979" y="2427"/>
                  <a:chExt cx="1872" cy="466"/>
                </a:xfrm>
                <a:grpFill/>
              </p:grpSpPr>
              <p:sp>
                <p:nvSpPr>
                  <p:cNvPr id="91" name="矩形 90">
                    <a:extLst>
                      <a:ext uri="{FF2B5EF4-FFF2-40B4-BE49-F238E27FC236}">
                        <a16:creationId xmlns:a16="http://schemas.microsoft.com/office/drawing/2014/main" id="{5D94ADE8-B4FF-E40A-B4A3-8B35BB55B447}"/>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1C5E16F2-BD0B-F19B-205B-881E72E554D0}"/>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0016A679-BEB4-9F66-76B9-6E32CDD0284E}"/>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C41233B9-1E17-9B61-C8DD-810B0E231E53}"/>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8" name="矩形 77">
                  <a:extLst>
                    <a:ext uri="{FF2B5EF4-FFF2-40B4-BE49-F238E27FC236}">
                      <a16:creationId xmlns:a16="http://schemas.microsoft.com/office/drawing/2014/main" id="{E5204C8F-F519-9D33-C6AE-087F63622FAB}"/>
                    </a:ext>
                  </a:extLst>
                </p:cNvPr>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DEB52DA5-9437-1B0D-32E1-743CC4B6F906}"/>
                    </a:ext>
                  </a:extLst>
                </p:cNvPr>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256D5423-F7BB-45DA-C06F-B9931A494DF5}"/>
                    </a:ext>
                  </a:extLst>
                </p:cNvPr>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E43B00F6-DFE7-6795-E3EE-6E869256E619}"/>
                    </a:ext>
                  </a:extLst>
                </p:cNvPr>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99A23136-782B-FA41-A2AF-F563EF2F3501}"/>
                    </a:ext>
                  </a:extLst>
                </p:cNvPr>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5A3E558C-7546-D6B7-18D7-85B4B8A3A4EB}"/>
                    </a:ext>
                  </a:extLst>
                </p:cNvPr>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940F1066-5DBD-49E2-9F14-1B147DA09CA9}"/>
                    </a:ext>
                  </a:extLst>
                </p:cNvPr>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5D786AF4-EB47-6235-9A5D-D4DF1640D7BB}"/>
                    </a:ext>
                  </a:extLst>
                </p:cNvPr>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B79E5D8A-C41A-6889-750D-22B32D874BC3}"/>
                    </a:ext>
                  </a:extLst>
                </p:cNvPr>
                <p:cNvGrpSpPr/>
                <p:nvPr/>
              </p:nvGrpSpPr>
              <p:grpSpPr>
                <a:xfrm>
                  <a:off x="5993" y="5119"/>
                  <a:ext cx="1872" cy="466"/>
                  <a:chOff x="3979" y="2427"/>
                  <a:chExt cx="1872" cy="466"/>
                </a:xfrm>
                <a:grpFill/>
              </p:grpSpPr>
              <p:sp>
                <p:nvSpPr>
                  <p:cNvPr id="87" name="矩形 86">
                    <a:extLst>
                      <a:ext uri="{FF2B5EF4-FFF2-40B4-BE49-F238E27FC236}">
                        <a16:creationId xmlns:a16="http://schemas.microsoft.com/office/drawing/2014/main" id="{E27B2B2E-BC59-EEB0-F6D0-54D0434B4D1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06AC451A-3C8B-F17B-8547-9C65F0A5EF20}"/>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98F1DCC-A199-C2BA-37D4-513072CDCFC4}"/>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ABDA7D9-2A12-F8C5-821D-418F6E76BB47}"/>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12" name="组合 11">
              <a:extLst>
                <a:ext uri="{FF2B5EF4-FFF2-40B4-BE49-F238E27FC236}">
                  <a16:creationId xmlns:a16="http://schemas.microsoft.com/office/drawing/2014/main" id="{01F7BEB0-66CE-3C1A-76F3-709573B7C62D}"/>
                </a:ext>
              </a:extLst>
            </p:cNvPr>
            <p:cNvGrpSpPr/>
            <p:nvPr/>
          </p:nvGrpSpPr>
          <p:grpSpPr>
            <a:xfrm>
              <a:off x="2485" y="2440"/>
              <a:ext cx="2545" cy="2570"/>
              <a:chOff x="4035" y="2495"/>
              <a:chExt cx="2545" cy="2570"/>
            </a:xfrm>
          </p:grpSpPr>
          <p:grpSp>
            <p:nvGrpSpPr>
              <p:cNvPr id="13" name="组合 12">
                <a:extLst>
                  <a:ext uri="{FF2B5EF4-FFF2-40B4-BE49-F238E27FC236}">
                    <a16:creationId xmlns:a16="http://schemas.microsoft.com/office/drawing/2014/main" id="{67CEB68D-A889-C2D7-B16F-BAFC1BB8E97B}"/>
                  </a:ext>
                </a:extLst>
              </p:cNvPr>
              <p:cNvGrpSpPr/>
              <p:nvPr/>
            </p:nvGrpSpPr>
            <p:grpSpPr>
              <a:xfrm>
                <a:off x="4035" y="2495"/>
                <a:ext cx="1872" cy="1867"/>
                <a:chOff x="3979" y="2427"/>
                <a:chExt cx="1872" cy="1867"/>
              </a:xfrm>
              <a:solidFill>
                <a:srgbClr val="7030A0"/>
              </a:solidFill>
            </p:grpSpPr>
            <p:grpSp>
              <p:nvGrpSpPr>
                <p:cNvPr id="54" name="组合 53">
                  <a:extLst>
                    <a:ext uri="{FF2B5EF4-FFF2-40B4-BE49-F238E27FC236}">
                      <a16:creationId xmlns:a16="http://schemas.microsoft.com/office/drawing/2014/main" id="{CD012558-DE8F-C520-D762-364452A7DC09}"/>
                    </a:ext>
                  </a:extLst>
                </p:cNvPr>
                <p:cNvGrpSpPr/>
                <p:nvPr/>
              </p:nvGrpSpPr>
              <p:grpSpPr>
                <a:xfrm>
                  <a:off x="3979" y="2427"/>
                  <a:ext cx="1872" cy="466"/>
                  <a:chOff x="3979" y="2427"/>
                  <a:chExt cx="1872" cy="466"/>
                </a:xfrm>
                <a:grpFill/>
              </p:grpSpPr>
              <p:sp>
                <p:nvSpPr>
                  <p:cNvPr id="70" name="矩形 69">
                    <a:extLst>
                      <a:ext uri="{FF2B5EF4-FFF2-40B4-BE49-F238E27FC236}">
                        <a16:creationId xmlns:a16="http://schemas.microsoft.com/office/drawing/2014/main" id="{CF1C4879-619B-EC3A-A31D-EA36F51A439D}"/>
                      </a:ext>
                    </a:extLst>
                  </p:cNvPr>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025798BB-E7B6-A317-A3A4-92016C1845C0}"/>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AAC2A411-492B-6DBD-2DC8-B8166F948C03}"/>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E262E0F0-7D01-4A91-4089-51F31F00CA0C}"/>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1CD82A7B-A383-637A-E27D-C370159B3985}"/>
                    </a:ext>
                  </a:extLst>
                </p:cNvPr>
                <p:cNvGrpSpPr/>
                <p:nvPr/>
              </p:nvGrpSpPr>
              <p:grpSpPr>
                <a:xfrm>
                  <a:off x="3979" y="2894"/>
                  <a:ext cx="1872" cy="466"/>
                  <a:chOff x="3979" y="2427"/>
                  <a:chExt cx="1872" cy="466"/>
                </a:xfrm>
                <a:grpFill/>
              </p:grpSpPr>
              <p:sp>
                <p:nvSpPr>
                  <p:cNvPr id="66" name="矩形 65">
                    <a:extLst>
                      <a:ext uri="{FF2B5EF4-FFF2-40B4-BE49-F238E27FC236}">
                        <a16:creationId xmlns:a16="http://schemas.microsoft.com/office/drawing/2014/main" id="{08A23A78-3507-2F2C-F785-CDD018E1149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9BB68D83-0BBE-D2A6-17CB-29EA30326256}"/>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48772712-54A7-25BC-AA65-EEDEEB33B242}"/>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AC492296-C29E-79AE-30AA-CA295122865F}"/>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DC0DCD39-4EDE-1733-6452-66B6DEE18323}"/>
                    </a:ext>
                  </a:extLst>
                </p:cNvPr>
                <p:cNvGrpSpPr/>
                <p:nvPr/>
              </p:nvGrpSpPr>
              <p:grpSpPr>
                <a:xfrm>
                  <a:off x="3979" y="3361"/>
                  <a:ext cx="1872" cy="466"/>
                  <a:chOff x="3979" y="2427"/>
                  <a:chExt cx="1872" cy="466"/>
                </a:xfrm>
                <a:grpFill/>
              </p:grpSpPr>
              <p:sp>
                <p:nvSpPr>
                  <p:cNvPr id="62" name="矩形 61">
                    <a:extLst>
                      <a:ext uri="{FF2B5EF4-FFF2-40B4-BE49-F238E27FC236}">
                        <a16:creationId xmlns:a16="http://schemas.microsoft.com/office/drawing/2014/main" id="{E69D5DE5-5149-D950-4842-AD30E125138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E8B3A77-A386-45E6-4B01-A0F3F463101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647B45AB-8DD0-F4E4-AD67-3B00173D4D78}"/>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8FA7659-E65B-F6C2-89FA-A4E82A847B6A}"/>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EDB046CD-B1A9-B50D-FF77-34BB61D36EB0}"/>
                    </a:ext>
                  </a:extLst>
                </p:cNvPr>
                <p:cNvGrpSpPr/>
                <p:nvPr/>
              </p:nvGrpSpPr>
              <p:grpSpPr>
                <a:xfrm>
                  <a:off x="3979" y="3828"/>
                  <a:ext cx="1872" cy="466"/>
                  <a:chOff x="3979" y="2427"/>
                  <a:chExt cx="1872" cy="466"/>
                </a:xfrm>
                <a:grpFill/>
              </p:grpSpPr>
              <p:sp>
                <p:nvSpPr>
                  <p:cNvPr id="58" name="矩形 57">
                    <a:extLst>
                      <a:ext uri="{FF2B5EF4-FFF2-40B4-BE49-F238E27FC236}">
                        <a16:creationId xmlns:a16="http://schemas.microsoft.com/office/drawing/2014/main" id="{C9584816-4132-F677-93CE-93AF8FBAEB9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DD3079A-8EF8-BFB3-3393-AAADDE4D9558}"/>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404B9EF-62AE-C274-D6A9-D3D5793D44FB}"/>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2C198BD2-8DF8-61F1-89AD-F4F0F3B883E4}"/>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4" name="组合 13">
                <a:extLst>
                  <a:ext uri="{FF2B5EF4-FFF2-40B4-BE49-F238E27FC236}">
                    <a16:creationId xmlns:a16="http://schemas.microsoft.com/office/drawing/2014/main" id="{BB29A9B4-2586-5DE9-8B4F-8A9D0655B0F1}"/>
                  </a:ext>
                </a:extLst>
              </p:cNvPr>
              <p:cNvGrpSpPr/>
              <p:nvPr/>
            </p:nvGrpSpPr>
            <p:grpSpPr>
              <a:xfrm>
                <a:off x="4332" y="2962"/>
                <a:ext cx="1872" cy="1867"/>
                <a:chOff x="2406" y="5463"/>
                <a:chExt cx="1872" cy="1867"/>
              </a:xfrm>
            </p:grpSpPr>
            <p:grpSp>
              <p:nvGrpSpPr>
                <p:cNvPr id="34" name="组合 33">
                  <a:extLst>
                    <a:ext uri="{FF2B5EF4-FFF2-40B4-BE49-F238E27FC236}">
                      <a16:creationId xmlns:a16="http://schemas.microsoft.com/office/drawing/2014/main" id="{CCA31C11-55F4-5B4D-65A6-92B9B9CB5BF5}"/>
                    </a:ext>
                  </a:extLst>
                </p:cNvPr>
                <p:cNvGrpSpPr/>
                <p:nvPr/>
              </p:nvGrpSpPr>
              <p:grpSpPr>
                <a:xfrm>
                  <a:off x="2406" y="5463"/>
                  <a:ext cx="1872" cy="467"/>
                  <a:chOff x="3979" y="2427"/>
                  <a:chExt cx="1872" cy="467"/>
                </a:xfrm>
                <a:solidFill>
                  <a:srgbClr val="406CBA"/>
                </a:solidFill>
              </p:grpSpPr>
              <p:sp>
                <p:nvSpPr>
                  <p:cNvPr id="50" name="矩形 49">
                    <a:extLst>
                      <a:ext uri="{FF2B5EF4-FFF2-40B4-BE49-F238E27FC236}">
                        <a16:creationId xmlns:a16="http://schemas.microsoft.com/office/drawing/2014/main" id="{C6BB268D-E8D1-27F8-4FC2-A2C49526F6F4}"/>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77FC8EF-3245-F46D-DD7F-C5E5C9B3AF6A}"/>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5FB37D2-B5E7-4564-B4ED-29998767055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54AF8750-DDBD-096A-1E46-68C9F058176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39E79301-33E4-8C45-CC93-732F95CF1842}"/>
                    </a:ext>
                  </a:extLst>
                </p:cNvPr>
                <p:cNvGrpSpPr/>
                <p:nvPr/>
              </p:nvGrpSpPr>
              <p:grpSpPr>
                <a:xfrm>
                  <a:off x="2406" y="5930"/>
                  <a:ext cx="1872" cy="466"/>
                  <a:chOff x="3979" y="2427"/>
                  <a:chExt cx="1872" cy="466"/>
                </a:xfrm>
                <a:solidFill>
                  <a:srgbClr val="406CBA"/>
                </a:solidFill>
              </p:grpSpPr>
              <p:sp>
                <p:nvSpPr>
                  <p:cNvPr id="46" name="矩形 45">
                    <a:extLst>
                      <a:ext uri="{FF2B5EF4-FFF2-40B4-BE49-F238E27FC236}">
                        <a16:creationId xmlns:a16="http://schemas.microsoft.com/office/drawing/2014/main" id="{D1F056BF-0EF9-9E78-2B0B-910C26FB7DB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57D6AA4D-4F0D-6E3B-DD76-487547BE1B83}"/>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78B9992-5496-9D3D-9E62-BAD393AE9FC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8965B559-5585-932A-8ADA-57FEC1EA783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5CC75F2B-1EE8-E84F-E98A-21F55AA3D71A}"/>
                    </a:ext>
                  </a:extLst>
                </p:cNvPr>
                <p:cNvGrpSpPr/>
                <p:nvPr/>
              </p:nvGrpSpPr>
              <p:grpSpPr>
                <a:xfrm>
                  <a:off x="2406" y="6397"/>
                  <a:ext cx="1872" cy="466"/>
                  <a:chOff x="3979" y="2427"/>
                  <a:chExt cx="1872" cy="466"/>
                </a:xfrm>
                <a:solidFill>
                  <a:srgbClr val="406CBA"/>
                </a:solidFill>
              </p:grpSpPr>
              <p:sp>
                <p:nvSpPr>
                  <p:cNvPr id="42" name="矩形 41">
                    <a:extLst>
                      <a:ext uri="{FF2B5EF4-FFF2-40B4-BE49-F238E27FC236}">
                        <a16:creationId xmlns:a16="http://schemas.microsoft.com/office/drawing/2014/main" id="{61EFB144-E3CB-9E7F-2305-3928A1E4EF9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3F23FF4-7707-532F-8AD9-4DD3C885949C}"/>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1A75AA63-E4A8-59CB-8520-5EE52697233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9A194DFC-2A48-3BAF-66B0-926ADBBBB47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2CD9F30A-FA0C-9B2E-1252-D30757D990C8}"/>
                    </a:ext>
                  </a:extLst>
                </p:cNvPr>
                <p:cNvGrpSpPr/>
                <p:nvPr/>
              </p:nvGrpSpPr>
              <p:grpSpPr>
                <a:xfrm>
                  <a:off x="2406" y="6864"/>
                  <a:ext cx="1872" cy="466"/>
                  <a:chOff x="3979" y="2427"/>
                  <a:chExt cx="1872" cy="466"/>
                </a:xfrm>
                <a:solidFill>
                  <a:srgbClr val="406CBA"/>
                </a:solidFill>
              </p:grpSpPr>
              <p:sp>
                <p:nvSpPr>
                  <p:cNvPr id="38" name="矩形 37">
                    <a:extLst>
                      <a:ext uri="{FF2B5EF4-FFF2-40B4-BE49-F238E27FC236}">
                        <a16:creationId xmlns:a16="http://schemas.microsoft.com/office/drawing/2014/main" id="{E1A620C1-AECC-3BD7-A7DB-8520DF9C265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FBC3B71-9C0C-8B0D-AE58-1838E794BFF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8C9A821-9935-BD30-A312-FB2B75672A12}"/>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A2487FD-53C5-0852-968A-D92EA6F5097B}"/>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B006B125-8866-3E8D-E362-8E9131A65524}"/>
                  </a:ext>
                </a:extLst>
              </p:cNvPr>
              <p:cNvGrpSpPr/>
              <p:nvPr/>
            </p:nvGrpSpPr>
            <p:grpSpPr>
              <a:xfrm>
                <a:off x="4708" y="3199"/>
                <a:ext cx="1872" cy="1867"/>
                <a:chOff x="5993" y="3718"/>
                <a:chExt cx="1872" cy="1867"/>
              </a:xfrm>
              <a:solidFill>
                <a:srgbClr val="92D050"/>
              </a:solidFill>
            </p:grpSpPr>
            <p:grpSp>
              <p:nvGrpSpPr>
                <p:cNvPr id="16" name="组合 15">
                  <a:extLst>
                    <a:ext uri="{FF2B5EF4-FFF2-40B4-BE49-F238E27FC236}">
                      <a16:creationId xmlns:a16="http://schemas.microsoft.com/office/drawing/2014/main" id="{E34AC52B-74B1-246C-097D-5705721A4221}"/>
                    </a:ext>
                  </a:extLst>
                </p:cNvPr>
                <p:cNvGrpSpPr/>
                <p:nvPr/>
              </p:nvGrpSpPr>
              <p:grpSpPr>
                <a:xfrm>
                  <a:off x="5993" y="3718"/>
                  <a:ext cx="1872" cy="466"/>
                  <a:chOff x="3979" y="2427"/>
                  <a:chExt cx="1872" cy="466"/>
                </a:xfrm>
                <a:grpFill/>
              </p:grpSpPr>
              <p:sp>
                <p:nvSpPr>
                  <p:cNvPr id="30" name="矩形 29">
                    <a:extLst>
                      <a:ext uri="{FF2B5EF4-FFF2-40B4-BE49-F238E27FC236}">
                        <a16:creationId xmlns:a16="http://schemas.microsoft.com/office/drawing/2014/main" id="{A3EAB094-3426-D6B3-B5D9-0DC8447C838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78E4C9C-F259-A305-C603-7F2B76BB7E9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5CC9928-68B3-DE05-0AA4-BE0B367AD841}"/>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46FFF42-C9A2-20E3-51EE-3730B6B9AF7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id="{D94E98EB-07D4-1B1C-1E9D-18A678156B21}"/>
                    </a:ext>
                  </a:extLst>
                </p:cNvPr>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392C58D-BD6E-1004-70D3-EFA8C7E6016E}"/>
                    </a:ext>
                  </a:extLst>
                </p:cNvPr>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49863C-6FF5-E6D3-7201-AF8A6B8017B7}"/>
                    </a:ext>
                  </a:extLst>
                </p:cNvPr>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A61E722-1464-E75A-2ED4-38CE6BB5C2E6}"/>
                    </a:ext>
                  </a:extLst>
                </p:cNvPr>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E91DD3F-65A3-38EC-AD61-7F56774836A6}"/>
                    </a:ext>
                  </a:extLst>
                </p:cNvPr>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BAF263F-2059-E40D-4E05-316505C91C20}"/>
                    </a:ext>
                  </a:extLst>
                </p:cNvPr>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49CAB22-7FDC-AA73-9B23-A0B79D522089}"/>
                    </a:ext>
                  </a:extLst>
                </p:cNvPr>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808022D-356F-1830-42B4-5BB49BD19026}"/>
                    </a:ext>
                  </a:extLst>
                </p:cNvPr>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D61CA3A0-177F-014D-1822-F78D091DB752}"/>
                    </a:ext>
                  </a:extLst>
                </p:cNvPr>
                <p:cNvGrpSpPr/>
                <p:nvPr/>
              </p:nvGrpSpPr>
              <p:grpSpPr>
                <a:xfrm>
                  <a:off x="5993" y="5119"/>
                  <a:ext cx="1872" cy="466"/>
                  <a:chOff x="3979" y="2427"/>
                  <a:chExt cx="1872" cy="466"/>
                </a:xfrm>
                <a:grpFill/>
              </p:grpSpPr>
              <p:sp>
                <p:nvSpPr>
                  <p:cNvPr id="26" name="矩形 25">
                    <a:extLst>
                      <a:ext uri="{FF2B5EF4-FFF2-40B4-BE49-F238E27FC236}">
                        <a16:creationId xmlns:a16="http://schemas.microsoft.com/office/drawing/2014/main" id="{8A7A9209-508C-9EC4-44FE-21BE7725F360}"/>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3C68D7C-B9D1-E9D2-A0E6-7D1D646B511E}"/>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FB8BEF5-2CA6-D9C6-E789-2F4AA1FC8A9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1A8E7CB7-B787-2E69-1824-CD2A25895C65}"/>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pic>
        <p:nvPicPr>
          <p:cNvPr id="135" name="图片 134">
            <a:extLst>
              <a:ext uri="{FF2B5EF4-FFF2-40B4-BE49-F238E27FC236}">
                <a16:creationId xmlns:a16="http://schemas.microsoft.com/office/drawing/2014/main" id="{EA5B9334-D98B-AA79-741B-8647029AE86A}"/>
              </a:ext>
            </a:extLst>
          </p:cNvPr>
          <p:cNvPicPr>
            <a:picLocks noChangeAspect="1"/>
          </p:cNvPicPr>
          <p:nvPr/>
        </p:nvPicPr>
        <p:blipFill>
          <a:blip r:embed="rId2"/>
          <a:stretch>
            <a:fillRect/>
          </a:stretch>
        </p:blipFill>
        <p:spPr>
          <a:xfrm>
            <a:off x="3010055" y="1408410"/>
            <a:ext cx="1624965" cy="1151890"/>
          </a:xfrm>
          <a:prstGeom prst="rect">
            <a:avLst/>
          </a:prstGeom>
        </p:spPr>
      </p:pic>
      <p:grpSp>
        <p:nvGrpSpPr>
          <p:cNvPr id="136" name="组合 135">
            <a:extLst>
              <a:ext uri="{FF2B5EF4-FFF2-40B4-BE49-F238E27FC236}">
                <a16:creationId xmlns:a16="http://schemas.microsoft.com/office/drawing/2014/main" id="{526E76C0-F141-D2AB-7C23-23BA16A9F9A2}"/>
              </a:ext>
            </a:extLst>
          </p:cNvPr>
          <p:cNvGrpSpPr/>
          <p:nvPr/>
        </p:nvGrpSpPr>
        <p:grpSpPr>
          <a:xfrm>
            <a:off x="8688000" y="3357000"/>
            <a:ext cx="2025650" cy="899795"/>
            <a:chOff x="8699" y="8202"/>
            <a:chExt cx="3190" cy="1218"/>
          </a:xfrm>
        </p:grpSpPr>
        <p:sp>
          <p:nvSpPr>
            <p:cNvPr id="137" name="圆柱形 222">
              <a:extLst>
                <a:ext uri="{FF2B5EF4-FFF2-40B4-BE49-F238E27FC236}">
                  <a16:creationId xmlns:a16="http://schemas.microsoft.com/office/drawing/2014/main" id="{78706106-8FFE-34D5-4C77-7EEB84E07435}"/>
                </a:ext>
              </a:extLst>
            </p:cNvPr>
            <p:cNvSpPr/>
            <p:nvPr/>
          </p:nvSpPr>
          <p:spPr>
            <a:xfrm>
              <a:off x="8699" y="8202"/>
              <a:ext cx="3191" cy="1218"/>
            </a:xfrm>
            <a:prstGeom prst="can">
              <a:avLst/>
            </a:prstGeom>
            <a:solidFill>
              <a:srgbClr val="F0F4F5"/>
            </a:solidFill>
            <a:ln>
              <a:solidFill>
                <a:srgbClr val="6982A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8" name="图片 137" descr="Milvus">
              <a:extLst>
                <a:ext uri="{FF2B5EF4-FFF2-40B4-BE49-F238E27FC236}">
                  <a16:creationId xmlns:a16="http://schemas.microsoft.com/office/drawing/2014/main" id="{1BE0F4FA-B40E-45D0-E948-7E1497A9BDED}"/>
                </a:ext>
              </a:extLst>
            </p:cNvPr>
            <p:cNvPicPr>
              <a:picLocks noChangeAspect="1"/>
            </p:cNvPicPr>
            <p:nvPr/>
          </p:nvPicPr>
          <p:blipFill>
            <a:blip r:embed="rId3">
              <a:clrChange>
                <a:clrFrom>
                  <a:srgbClr val="F0F4F5">
                    <a:alpha val="100000"/>
                  </a:srgbClr>
                </a:clrFrom>
                <a:clrTo>
                  <a:srgbClr val="F0F4F5">
                    <a:alpha val="100000"/>
                    <a:alpha val="0"/>
                  </a:srgbClr>
                </a:clrTo>
              </a:clrChange>
            </a:blip>
            <a:stretch>
              <a:fillRect/>
            </a:stretch>
          </p:blipFill>
          <p:spPr>
            <a:xfrm>
              <a:off x="9775" y="8478"/>
              <a:ext cx="1083" cy="942"/>
            </a:xfrm>
            <a:prstGeom prst="rect">
              <a:avLst/>
            </a:prstGeom>
          </p:spPr>
        </p:pic>
      </p:grpSp>
      <p:cxnSp>
        <p:nvCxnSpPr>
          <p:cNvPr id="139" name="直接箭头连接符 138">
            <a:extLst>
              <a:ext uri="{FF2B5EF4-FFF2-40B4-BE49-F238E27FC236}">
                <a16:creationId xmlns:a16="http://schemas.microsoft.com/office/drawing/2014/main" id="{083837B8-6DAB-970B-8832-33D873EA2B80}"/>
              </a:ext>
            </a:extLst>
          </p:cNvPr>
          <p:cNvCxnSpPr/>
          <p:nvPr/>
        </p:nvCxnSpPr>
        <p:spPr>
          <a:xfrm>
            <a:off x="4737255" y="2208510"/>
            <a:ext cx="371475" cy="0"/>
          </a:xfrm>
          <a:prstGeom prst="straightConnector1">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40" name="文本框 139">
            <a:extLst>
              <a:ext uri="{FF2B5EF4-FFF2-40B4-BE49-F238E27FC236}">
                <a16:creationId xmlns:a16="http://schemas.microsoft.com/office/drawing/2014/main" id="{1529D41A-0D8B-3378-46E3-4F0AC9D96F1F}"/>
              </a:ext>
            </a:extLst>
          </p:cNvPr>
          <p:cNvSpPr txBox="1"/>
          <p:nvPr/>
        </p:nvSpPr>
        <p:spPr>
          <a:xfrm>
            <a:off x="3221510" y="2622530"/>
            <a:ext cx="1413510" cy="27559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200" b="1" dirty="0">
                <a:latin typeface="Arial" panose="020B0604020202020204" pitchFamily="34" charset="0"/>
                <a:ea typeface="微软雅黑" panose="020B0503020204020204" charset="-122"/>
              </a:rPr>
              <a:t>HWOBC</a:t>
            </a:r>
            <a:r>
              <a:rPr lang="zh-CN" altLang="en-US" sz="1200" b="1" dirty="0">
                <a:latin typeface="Arial" panose="020B0604020202020204" pitchFamily="34" charset="0"/>
                <a:ea typeface="微软雅黑" panose="020B0503020204020204" charset="-122"/>
              </a:rPr>
              <a:t>数据集</a:t>
            </a:r>
          </a:p>
        </p:txBody>
      </p:sp>
      <p:sp>
        <p:nvSpPr>
          <p:cNvPr id="141" name="文本框 140">
            <a:extLst>
              <a:ext uri="{FF2B5EF4-FFF2-40B4-BE49-F238E27FC236}">
                <a16:creationId xmlns:a16="http://schemas.microsoft.com/office/drawing/2014/main" id="{D2431F7C-7050-6057-36A0-84AD3165465B}"/>
              </a:ext>
            </a:extLst>
          </p:cNvPr>
          <p:cNvSpPr txBox="1"/>
          <p:nvPr/>
        </p:nvSpPr>
        <p:spPr>
          <a:xfrm>
            <a:off x="5153180" y="4464665"/>
            <a:ext cx="1417320" cy="27559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200" b="1" dirty="0">
                <a:latin typeface="Arial" panose="020B0604020202020204" pitchFamily="34" charset="0"/>
                <a:ea typeface="微软雅黑" panose="020B0503020204020204" charset="-122"/>
              </a:rPr>
              <a:t>ResNet-50</a:t>
            </a:r>
            <a:r>
              <a:rPr lang="zh-CN" altLang="en-US" sz="1200" b="1" dirty="0">
                <a:latin typeface="Arial" panose="020B0604020202020204" pitchFamily="34" charset="0"/>
                <a:ea typeface="微软雅黑" panose="020B0503020204020204" charset="-122"/>
              </a:rPr>
              <a:t>框架</a:t>
            </a:r>
          </a:p>
        </p:txBody>
      </p:sp>
      <p:sp>
        <p:nvSpPr>
          <p:cNvPr id="142" name="文本框 141">
            <a:extLst>
              <a:ext uri="{FF2B5EF4-FFF2-40B4-BE49-F238E27FC236}">
                <a16:creationId xmlns:a16="http://schemas.microsoft.com/office/drawing/2014/main" id="{C221E4A9-BE49-0EE1-95D2-286DDB1152DF}"/>
              </a:ext>
            </a:extLst>
          </p:cNvPr>
          <p:cNvSpPr txBox="1"/>
          <p:nvPr/>
        </p:nvSpPr>
        <p:spPr>
          <a:xfrm>
            <a:off x="7006110" y="2591415"/>
            <a:ext cx="1413510" cy="27559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charset="-122"/>
              </a:rPr>
              <a:t>向量存储</a:t>
            </a:r>
          </a:p>
        </p:txBody>
      </p:sp>
      <p:grpSp>
        <p:nvGrpSpPr>
          <p:cNvPr id="143" name="组合 142">
            <a:extLst>
              <a:ext uri="{FF2B5EF4-FFF2-40B4-BE49-F238E27FC236}">
                <a16:creationId xmlns:a16="http://schemas.microsoft.com/office/drawing/2014/main" id="{D79D8E5E-103A-6581-09EF-702B883079DD}"/>
              </a:ext>
            </a:extLst>
          </p:cNvPr>
          <p:cNvGrpSpPr/>
          <p:nvPr/>
        </p:nvGrpSpPr>
        <p:grpSpPr>
          <a:xfrm>
            <a:off x="6920385" y="4978380"/>
            <a:ext cx="933450" cy="899795"/>
            <a:chOff x="14766" y="2117"/>
            <a:chExt cx="2340" cy="2333"/>
          </a:xfrm>
        </p:grpSpPr>
        <p:grpSp>
          <p:nvGrpSpPr>
            <p:cNvPr id="144" name="组合 143">
              <a:extLst>
                <a:ext uri="{FF2B5EF4-FFF2-40B4-BE49-F238E27FC236}">
                  <a16:creationId xmlns:a16="http://schemas.microsoft.com/office/drawing/2014/main" id="{52806C82-4C16-45AB-B04F-035F027F23F7}"/>
                </a:ext>
              </a:extLst>
            </p:cNvPr>
            <p:cNvGrpSpPr/>
            <p:nvPr/>
          </p:nvGrpSpPr>
          <p:grpSpPr>
            <a:xfrm>
              <a:off x="14766" y="2117"/>
              <a:ext cx="1872" cy="1867"/>
              <a:chOff x="5993" y="3718"/>
              <a:chExt cx="1872" cy="1867"/>
            </a:xfrm>
            <a:solidFill>
              <a:srgbClr val="92D050"/>
            </a:solidFill>
          </p:grpSpPr>
          <p:grpSp>
            <p:nvGrpSpPr>
              <p:cNvPr id="187" name="组合 186">
                <a:extLst>
                  <a:ext uri="{FF2B5EF4-FFF2-40B4-BE49-F238E27FC236}">
                    <a16:creationId xmlns:a16="http://schemas.microsoft.com/office/drawing/2014/main" id="{9A86D7EE-C97A-15A3-9A65-6A97E867EE6B}"/>
                  </a:ext>
                </a:extLst>
              </p:cNvPr>
              <p:cNvGrpSpPr/>
              <p:nvPr/>
            </p:nvGrpSpPr>
            <p:grpSpPr>
              <a:xfrm>
                <a:off x="5993" y="3718"/>
                <a:ext cx="1872" cy="466"/>
                <a:chOff x="3979" y="2427"/>
                <a:chExt cx="1872" cy="466"/>
              </a:xfrm>
              <a:grpFill/>
            </p:grpSpPr>
            <p:sp>
              <p:nvSpPr>
                <p:cNvPr id="201" name="矩形 200">
                  <a:extLst>
                    <a:ext uri="{FF2B5EF4-FFF2-40B4-BE49-F238E27FC236}">
                      <a16:creationId xmlns:a16="http://schemas.microsoft.com/office/drawing/2014/main" id="{F7F69C02-0F0A-5C4E-1808-7439344D9BB9}"/>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00CD734D-64C5-45D3-1EEF-097B2591CF6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F26F3BEE-20E3-5D7B-2DF2-57B84F007049}"/>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334356E6-D6E9-80B5-AC4C-623B67536227}"/>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8" name="矩形 187">
                <a:extLst>
                  <a:ext uri="{FF2B5EF4-FFF2-40B4-BE49-F238E27FC236}">
                    <a16:creationId xmlns:a16="http://schemas.microsoft.com/office/drawing/2014/main" id="{AEFCF77E-A4CF-7CA2-927A-6B3F38477BF3}"/>
                  </a:ext>
                </a:extLst>
              </p:cNvPr>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349D96D4-941D-D3EF-5CFB-DEC247C88C0A}"/>
                  </a:ext>
                </a:extLst>
              </p:cNvPr>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D7419D47-A8AD-2258-4D76-952A9770557E}"/>
                  </a:ext>
                </a:extLst>
              </p:cNvPr>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0F7710B8-BA35-2A6C-B162-C8B5B603F493}"/>
                  </a:ext>
                </a:extLst>
              </p:cNvPr>
              <p:cNvSpPr/>
              <p:nvPr/>
            </p:nvSpPr>
            <p:spPr>
              <a:xfrm>
                <a:off x="6929"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E66BE945-59AA-CAD2-8C1A-F87C3B06F228}"/>
                  </a:ext>
                </a:extLst>
              </p:cNvPr>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3BF06080-5940-8963-B59E-C2E6A4570D0F}"/>
                  </a:ext>
                </a:extLst>
              </p:cNvPr>
              <p:cNvSpPr/>
              <p:nvPr/>
            </p:nvSpPr>
            <p:spPr>
              <a:xfrm>
                <a:off x="6461"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C98E67F7-9AD2-33C8-4A0B-8A239BF76A41}"/>
                  </a:ext>
                </a:extLst>
              </p:cNvPr>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85B62337-02CD-C008-9FE2-3366A772422A}"/>
                  </a:ext>
                </a:extLst>
              </p:cNvPr>
              <p:cNvSpPr/>
              <p:nvPr/>
            </p:nvSpPr>
            <p:spPr>
              <a:xfrm>
                <a:off x="6929"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96" name="组合 195">
                <a:extLst>
                  <a:ext uri="{FF2B5EF4-FFF2-40B4-BE49-F238E27FC236}">
                    <a16:creationId xmlns:a16="http://schemas.microsoft.com/office/drawing/2014/main" id="{3B91E347-1E25-07FC-148B-921535E24131}"/>
                  </a:ext>
                </a:extLst>
              </p:cNvPr>
              <p:cNvGrpSpPr/>
              <p:nvPr/>
            </p:nvGrpSpPr>
            <p:grpSpPr>
              <a:xfrm>
                <a:off x="5993" y="5119"/>
                <a:ext cx="1872" cy="466"/>
                <a:chOff x="3979" y="2427"/>
                <a:chExt cx="1872" cy="466"/>
              </a:xfrm>
              <a:grpFill/>
            </p:grpSpPr>
            <p:sp>
              <p:nvSpPr>
                <p:cNvPr id="197" name="矩形 196">
                  <a:extLst>
                    <a:ext uri="{FF2B5EF4-FFF2-40B4-BE49-F238E27FC236}">
                      <a16:creationId xmlns:a16="http://schemas.microsoft.com/office/drawing/2014/main" id="{5A780847-35AE-8E6C-1141-FF6B22C8648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6A8BB9FA-582D-6B0C-6388-A09EDF34B595}"/>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06F76A47-FC5A-9BD3-D4E8-4FBA9F640609}"/>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06D670F4-F26A-6C29-4852-E22DE36F1031}"/>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45" name="组合 144">
              <a:extLst>
                <a:ext uri="{FF2B5EF4-FFF2-40B4-BE49-F238E27FC236}">
                  <a16:creationId xmlns:a16="http://schemas.microsoft.com/office/drawing/2014/main" id="{84AB9870-E5B0-9A7E-B798-4A54B8DABC10}"/>
                </a:ext>
              </a:extLst>
            </p:cNvPr>
            <p:cNvGrpSpPr/>
            <p:nvPr/>
          </p:nvGrpSpPr>
          <p:grpSpPr>
            <a:xfrm>
              <a:off x="14981" y="2341"/>
              <a:ext cx="1872" cy="1867"/>
              <a:chOff x="3979" y="2427"/>
              <a:chExt cx="1872" cy="1867"/>
            </a:xfrm>
            <a:solidFill>
              <a:srgbClr val="7030A0"/>
            </a:solidFill>
          </p:grpSpPr>
          <p:grpSp>
            <p:nvGrpSpPr>
              <p:cNvPr id="167" name="组合 166">
                <a:extLst>
                  <a:ext uri="{FF2B5EF4-FFF2-40B4-BE49-F238E27FC236}">
                    <a16:creationId xmlns:a16="http://schemas.microsoft.com/office/drawing/2014/main" id="{20EE7E25-E8FA-3C65-4EAE-B5F18F54050C}"/>
                  </a:ext>
                </a:extLst>
              </p:cNvPr>
              <p:cNvGrpSpPr/>
              <p:nvPr/>
            </p:nvGrpSpPr>
            <p:grpSpPr>
              <a:xfrm>
                <a:off x="3979" y="2427"/>
                <a:ext cx="1872" cy="466"/>
                <a:chOff x="3979" y="2427"/>
                <a:chExt cx="1872" cy="466"/>
              </a:xfrm>
              <a:grpFill/>
            </p:grpSpPr>
            <p:sp>
              <p:nvSpPr>
                <p:cNvPr id="183" name="矩形 182">
                  <a:extLst>
                    <a:ext uri="{FF2B5EF4-FFF2-40B4-BE49-F238E27FC236}">
                      <a16:creationId xmlns:a16="http://schemas.microsoft.com/office/drawing/2014/main" id="{FEFD09EC-5071-AAE2-7D50-CD5207CB4EB1}"/>
                    </a:ext>
                  </a:extLst>
                </p:cNvPr>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71CD10FE-7AD6-6942-7046-CA086B4ABABE}"/>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8206E6BD-DB69-54F4-9885-34128C927B45}"/>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484DF073-5F13-16DF-8429-1CCC5002CB35}"/>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8" name="组合 167">
                <a:extLst>
                  <a:ext uri="{FF2B5EF4-FFF2-40B4-BE49-F238E27FC236}">
                    <a16:creationId xmlns:a16="http://schemas.microsoft.com/office/drawing/2014/main" id="{AF2EB2BC-19F7-D1B0-3B8F-88ED6AE4CCFC}"/>
                  </a:ext>
                </a:extLst>
              </p:cNvPr>
              <p:cNvGrpSpPr/>
              <p:nvPr/>
            </p:nvGrpSpPr>
            <p:grpSpPr>
              <a:xfrm>
                <a:off x="3979" y="2894"/>
                <a:ext cx="1872" cy="466"/>
                <a:chOff x="3979" y="2427"/>
                <a:chExt cx="1872" cy="466"/>
              </a:xfrm>
              <a:grpFill/>
            </p:grpSpPr>
            <p:sp>
              <p:nvSpPr>
                <p:cNvPr id="179" name="矩形 178">
                  <a:extLst>
                    <a:ext uri="{FF2B5EF4-FFF2-40B4-BE49-F238E27FC236}">
                      <a16:creationId xmlns:a16="http://schemas.microsoft.com/office/drawing/2014/main" id="{B80959E5-9F37-D7F1-70FD-141920D04F4E}"/>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03C1F660-2925-12CF-FAD2-C7289FADEA56}"/>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74320C0D-B915-9DEF-4939-8C03F033AC11}"/>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27C082BD-A948-B99C-4F02-262FC331DC88}"/>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9" name="组合 168">
                <a:extLst>
                  <a:ext uri="{FF2B5EF4-FFF2-40B4-BE49-F238E27FC236}">
                    <a16:creationId xmlns:a16="http://schemas.microsoft.com/office/drawing/2014/main" id="{D67FC551-3544-6BAB-33C9-2696D2016D6F}"/>
                  </a:ext>
                </a:extLst>
              </p:cNvPr>
              <p:cNvGrpSpPr/>
              <p:nvPr/>
            </p:nvGrpSpPr>
            <p:grpSpPr>
              <a:xfrm>
                <a:off x="3979" y="3361"/>
                <a:ext cx="1872" cy="466"/>
                <a:chOff x="3979" y="2427"/>
                <a:chExt cx="1872" cy="466"/>
              </a:xfrm>
              <a:grpFill/>
            </p:grpSpPr>
            <p:sp>
              <p:nvSpPr>
                <p:cNvPr id="175" name="矩形 174">
                  <a:extLst>
                    <a:ext uri="{FF2B5EF4-FFF2-40B4-BE49-F238E27FC236}">
                      <a16:creationId xmlns:a16="http://schemas.microsoft.com/office/drawing/2014/main" id="{66C1BD4F-6AF2-E971-BF4C-7E555534768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34CDF59C-58B1-5813-A3CB-B2D1C44254CE}"/>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E82DD3B2-466A-9449-D033-B6D2E94D03C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85398BC2-8EEB-D820-48AD-B6885D32146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70" name="组合 169">
                <a:extLst>
                  <a:ext uri="{FF2B5EF4-FFF2-40B4-BE49-F238E27FC236}">
                    <a16:creationId xmlns:a16="http://schemas.microsoft.com/office/drawing/2014/main" id="{68533F26-EBE7-CB5B-5C9B-81109D13C197}"/>
                  </a:ext>
                </a:extLst>
              </p:cNvPr>
              <p:cNvGrpSpPr/>
              <p:nvPr/>
            </p:nvGrpSpPr>
            <p:grpSpPr>
              <a:xfrm>
                <a:off x="3979" y="3828"/>
                <a:ext cx="1872" cy="466"/>
                <a:chOff x="3979" y="2427"/>
                <a:chExt cx="1872" cy="466"/>
              </a:xfrm>
              <a:grpFill/>
            </p:grpSpPr>
            <p:sp>
              <p:nvSpPr>
                <p:cNvPr id="171" name="矩形 170">
                  <a:extLst>
                    <a:ext uri="{FF2B5EF4-FFF2-40B4-BE49-F238E27FC236}">
                      <a16:creationId xmlns:a16="http://schemas.microsoft.com/office/drawing/2014/main" id="{401480A9-AECD-3EC8-02C3-465C6F798C3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A468B719-800F-5713-0046-FB1EEAF29CF2}"/>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50D0FB86-DB2D-75AD-33FE-2A15B4A5B60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8C529DAA-B25A-697A-662C-D90D1F45B93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46" name="组合 145">
              <a:extLst>
                <a:ext uri="{FF2B5EF4-FFF2-40B4-BE49-F238E27FC236}">
                  <a16:creationId xmlns:a16="http://schemas.microsoft.com/office/drawing/2014/main" id="{D82BD25D-1921-2871-673F-BE17442939B1}"/>
                </a:ext>
              </a:extLst>
            </p:cNvPr>
            <p:cNvGrpSpPr/>
            <p:nvPr/>
          </p:nvGrpSpPr>
          <p:grpSpPr>
            <a:xfrm>
              <a:off x="15234" y="2584"/>
              <a:ext cx="1872" cy="1867"/>
              <a:chOff x="2406" y="5463"/>
              <a:chExt cx="1872" cy="1867"/>
            </a:xfrm>
          </p:grpSpPr>
          <p:grpSp>
            <p:nvGrpSpPr>
              <p:cNvPr id="147" name="组合 146">
                <a:extLst>
                  <a:ext uri="{FF2B5EF4-FFF2-40B4-BE49-F238E27FC236}">
                    <a16:creationId xmlns:a16="http://schemas.microsoft.com/office/drawing/2014/main" id="{77D09C90-63FF-AFCF-3C89-25AF14C6B9B3}"/>
                  </a:ext>
                </a:extLst>
              </p:cNvPr>
              <p:cNvGrpSpPr/>
              <p:nvPr/>
            </p:nvGrpSpPr>
            <p:grpSpPr>
              <a:xfrm>
                <a:off x="2406" y="5463"/>
                <a:ext cx="1872" cy="467"/>
                <a:chOff x="3979" y="2427"/>
                <a:chExt cx="1872" cy="467"/>
              </a:xfrm>
              <a:solidFill>
                <a:srgbClr val="406CBA"/>
              </a:solidFill>
            </p:grpSpPr>
            <p:sp>
              <p:nvSpPr>
                <p:cNvPr id="163" name="矩形 162">
                  <a:extLst>
                    <a:ext uri="{FF2B5EF4-FFF2-40B4-BE49-F238E27FC236}">
                      <a16:creationId xmlns:a16="http://schemas.microsoft.com/office/drawing/2014/main" id="{40D08270-2ED3-02A1-ABB3-B8D4F1E88CF4}"/>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D8EBEE1E-0D09-5273-70C3-4A3D4E6AD3FA}"/>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F20E58ED-CEC3-61E2-4E9A-9C1A49471145}"/>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DD751B9D-0650-B315-A6F9-B93419377F70}"/>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8" name="组合 147">
                <a:extLst>
                  <a:ext uri="{FF2B5EF4-FFF2-40B4-BE49-F238E27FC236}">
                    <a16:creationId xmlns:a16="http://schemas.microsoft.com/office/drawing/2014/main" id="{49A1657A-BE38-625D-61BC-AE55B15C0609}"/>
                  </a:ext>
                </a:extLst>
              </p:cNvPr>
              <p:cNvGrpSpPr/>
              <p:nvPr/>
            </p:nvGrpSpPr>
            <p:grpSpPr>
              <a:xfrm>
                <a:off x="2406" y="5930"/>
                <a:ext cx="1872" cy="466"/>
                <a:chOff x="3979" y="2427"/>
                <a:chExt cx="1872" cy="466"/>
              </a:xfrm>
              <a:solidFill>
                <a:srgbClr val="406CBA"/>
              </a:solidFill>
            </p:grpSpPr>
            <p:sp>
              <p:nvSpPr>
                <p:cNvPr id="159" name="矩形 158">
                  <a:extLst>
                    <a:ext uri="{FF2B5EF4-FFF2-40B4-BE49-F238E27FC236}">
                      <a16:creationId xmlns:a16="http://schemas.microsoft.com/office/drawing/2014/main" id="{B551993A-33C1-5D5A-AC72-EE2EE890566D}"/>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DFD174BE-F1D9-F74E-7926-4433950CFDF4}"/>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D5261E50-C99A-05F0-C7DA-B07C248F47DE}"/>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83F01EA7-399C-6FDC-334E-766345377367}"/>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01424837-125C-8A90-3643-91479C6C45F6}"/>
                  </a:ext>
                </a:extLst>
              </p:cNvPr>
              <p:cNvGrpSpPr/>
              <p:nvPr/>
            </p:nvGrpSpPr>
            <p:grpSpPr>
              <a:xfrm>
                <a:off x="2406" y="6397"/>
                <a:ext cx="1872" cy="466"/>
                <a:chOff x="3979" y="2427"/>
                <a:chExt cx="1872" cy="466"/>
              </a:xfrm>
              <a:solidFill>
                <a:srgbClr val="406CBA"/>
              </a:solidFill>
            </p:grpSpPr>
            <p:sp>
              <p:nvSpPr>
                <p:cNvPr id="155" name="矩形 154">
                  <a:extLst>
                    <a:ext uri="{FF2B5EF4-FFF2-40B4-BE49-F238E27FC236}">
                      <a16:creationId xmlns:a16="http://schemas.microsoft.com/office/drawing/2014/main" id="{F0AD5F73-38A5-8CEE-6065-ADECC407496A}"/>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986F8A4-D334-9C0E-8FE3-67666EFD3C95}"/>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7B69FD43-1DBA-F8F0-1D5B-38FB328FB81F}"/>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22A08EA7-4AA1-FADA-4E24-3FCE59B75EA7}"/>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50" name="组合 149">
                <a:extLst>
                  <a:ext uri="{FF2B5EF4-FFF2-40B4-BE49-F238E27FC236}">
                    <a16:creationId xmlns:a16="http://schemas.microsoft.com/office/drawing/2014/main" id="{5FD04AB5-0753-9048-BDDA-3E2EBFA10AF5}"/>
                  </a:ext>
                </a:extLst>
              </p:cNvPr>
              <p:cNvGrpSpPr/>
              <p:nvPr/>
            </p:nvGrpSpPr>
            <p:grpSpPr>
              <a:xfrm>
                <a:off x="2406" y="6864"/>
                <a:ext cx="1872" cy="466"/>
                <a:chOff x="3979" y="2427"/>
                <a:chExt cx="1872" cy="466"/>
              </a:xfrm>
              <a:solidFill>
                <a:srgbClr val="406CBA"/>
              </a:solidFill>
            </p:grpSpPr>
            <p:sp>
              <p:nvSpPr>
                <p:cNvPr id="151" name="矩形 150">
                  <a:extLst>
                    <a:ext uri="{FF2B5EF4-FFF2-40B4-BE49-F238E27FC236}">
                      <a16:creationId xmlns:a16="http://schemas.microsoft.com/office/drawing/2014/main" id="{D41F4E03-D90F-B2CD-2D6A-F266FA9471DC}"/>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A4C86393-91F0-3147-33EA-546B20E9047B}"/>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A63464BE-4C76-E79E-E350-6FA9FCC54B0C}"/>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B085F006-B1F5-BA40-1DEA-79A3F3B7CBCC}"/>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205" name="组合 204">
            <a:extLst>
              <a:ext uri="{FF2B5EF4-FFF2-40B4-BE49-F238E27FC236}">
                <a16:creationId xmlns:a16="http://schemas.microsoft.com/office/drawing/2014/main" id="{AD108985-1DD0-D762-64E2-109117B93B88}"/>
              </a:ext>
            </a:extLst>
          </p:cNvPr>
          <p:cNvGrpSpPr/>
          <p:nvPr/>
        </p:nvGrpSpPr>
        <p:grpSpPr>
          <a:xfrm>
            <a:off x="6935625" y="3638530"/>
            <a:ext cx="882015" cy="824230"/>
            <a:chOff x="2406" y="5463"/>
            <a:chExt cx="1872" cy="1867"/>
          </a:xfrm>
          <a:solidFill>
            <a:srgbClr val="FFC000"/>
          </a:solidFill>
        </p:grpSpPr>
        <p:grpSp>
          <p:nvGrpSpPr>
            <p:cNvPr id="206" name="组合 205">
              <a:extLst>
                <a:ext uri="{FF2B5EF4-FFF2-40B4-BE49-F238E27FC236}">
                  <a16:creationId xmlns:a16="http://schemas.microsoft.com/office/drawing/2014/main" id="{82683537-1FE7-57C4-0A13-53B97509BD93}"/>
                </a:ext>
              </a:extLst>
            </p:cNvPr>
            <p:cNvGrpSpPr/>
            <p:nvPr/>
          </p:nvGrpSpPr>
          <p:grpSpPr>
            <a:xfrm>
              <a:off x="2406" y="5463"/>
              <a:ext cx="1872" cy="467"/>
              <a:chOff x="3979" y="2427"/>
              <a:chExt cx="1872" cy="467"/>
            </a:xfrm>
            <a:grpFill/>
          </p:grpSpPr>
          <p:sp>
            <p:nvSpPr>
              <p:cNvPr id="222" name="矩形 221">
                <a:extLst>
                  <a:ext uri="{FF2B5EF4-FFF2-40B4-BE49-F238E27FC236}">
                    <a16:creationId xmlns:a16="http://schemas.microsoft.com/office/drawing/2014/main" id="{78F8194F-CAFC-0641-8536-5D1FE3B726A9}"/>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4749DDAF-F75A-3B17-026F-619A57D0ABAA}"/>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E239FA48-4960-B29F-8735-CABDCC1E99C3}"/>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5C52A6F9-2D7F-7FF4-27E9-09DDCFC606CE}"/>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07" name="组合 206">
              <a:extLst>
                <a:ext uri="{FF2B5EF4-FFF2-40B4-BE49-F238E27FC236}">
                  <a16:creationId xmlns:a16="http://schemas.microsoft.com/office/drawing/2014/main" id="{B32479F9-237E-E352-9190-624E3D67A655}"/>
                </a:ext>
              </a:extLst>
            </p:cNvPr>
            <p:cNvGrpSpPr/>
            <p:nvPr/>
          </p:nvGrpSpPr>
          <p:grpSpPr>
            <a:xfrm>
              <a:off x="2406" y="5930"/>
              <a:ext cx="1872" cy="466"/>
              <a:chOff x="3979" y="2427"/>
              <a:chExt cx="1872" cy="466"/>
            </a:xfrm>
            <a:grpFill/>
          </p:grpSpPr>
          <p:sp>
            <p:nvSpPr>
              <p:cNvPr id="218" name="矩形 217">
                <a:extLst>
                  <a:ext uri="{FF2B5EF4-FFF2-40B4-BE49-F238E27FC236}">
                    <a16:creationId xmlns:a16="http://schemas.microsoft.com/office/drawing/2014/main" id="{76CFBBC5-FB0C-1F11-C0CB-34FACFD76308}"/>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EE7707E3-9C64-E516-03B6-2FD5EF3A45A3}"/>
                  </a:ext>
                </a:extLst>
              </p:cNvPr>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FA59E569-E590-CF5B-0FCA-5FA705969775}"/>
                  </a:ext>
                </a:extLst>
              </p:cNvPr>
              <p:cNvSpPr/>
              <p:nvPr/>
            </p:nvSpPr>
            <p:spPr>
              <a:xfrm>
                <a:off x="5383"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D7CB2864-91EC-7D06-DA96-8CA08D224958}"/>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08" name="组合 207">
              <a:extLst>
                <a:ext uri="{FF2B5EF4-FFF2-40B4-BE49-F238E27FC236}">
                  <a16:creationId xmlns:a16="http://schemas.microsoft.com/office/drawing/2014/main" id="{63E96217-F627-CAC9-47BE-3456A3423ADE}"/>
                </a:ext>
              </a:extLst>
            </p:cNvPr>
            <p:cNvGrpSpPr/>
            <p:nvPr/>
          </p:nvGrpSpPr>
          <p:grpSpPr>
            <a:xfrm>
              <a:off x="2406" y="6397"/>
              <a:ext cx="1872" cy="466"/>
              <a:chOff x="3979" y="2427"/>
              <a:chExt cx="1872" cy="466"/>
            </a:xfrm>
            <a:grpFill/>
          </p:grpSpPr>
          <p:sp>
            <p:nvSpPr>
              <p:cNvPr id="214" name="矩形 213">
                <a:extLst>
                  <a:ext uri="{FF2B5EF4-FFF2-40B4-BE49-F238E27FC236}">
                    <a16:creationId xmlns:a16="http://schemas.microsoft.com/office/drawing/2014/main" id="{AB0FE3EA-96A6-7210-B756-1261FDCFF932}"/>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49829AE8-A0D4-D2A8-5B06-68561F96C874}"/>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9468D187-4734-3E6F-988A-10A939E8095C}"/>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8440D9D2-58FA-A98F-AEEA-122252AB8356}"/>
                  </a:ext>
                </a:extLst>
              </p:cNvPr>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09" name="组合 208">
              <a:extLst>
                <a:ext uri="{FF2B5EF4-FFF2-40B4-BE49-F238E27FC236}">
                  <a16:creationId xmlns:a16="http://schemas.microsoft.com/office/drawing/2014/main" id="{0BE35D8C-AC68-E1DB-5696-F622779D8F81}"/>
                </a:ext>
              </a:extLst>
            </p:cNvPr>
            <p:cNvGrpSpPr/>
            <p:nvPr/>
          </p:nvGrpSpPr>
          <p:grpSpPr>
            <a:xfrm>
              <a:off x="2406" y="6864"/>
              <a:ext cx="1872" cy="466"/>
              <a:chOff x="3979" y="2427"/>
              <a:chExt cx="1872" cy="466"/>
            </a:xfrm>
            <a:grpFill/>
          </p:grpSpPr>
          <p:sp>
            <p:nvSpPr>
              <p:cNvPr id="210" name="矩形 209">
                <a:extLst>
                  <a:ext uri="{FF2B5EF4-FFF2-40B4-BE49-F238E27FC236}">
                    <a16:creationId xmlns:a16="http://schemas.microsoft.com/office/drawing/2014/main" id="{ABBBE785-6ED2-8F90-1D3F-0B3135416365}"/>
                  </a:ext>
                </a:extLst>
              </p:cNvPr>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0A2FC0F5-7059-1C18-A6B0-2F51142C3E0A}"/>
                  </a:ext>
                </a:extLst>
              </p:cNvPr>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2FBE40AC-6AAD-3AE0-DAD6-A78BC07A5AF7}"/>
                  </a:ext>
                </a:extLst>
              </p:cNvPr>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8C4381AD-2E5D-9799-2BB9-F6A1672136FB}"/>
                  </a:ext>
                </a:extLst>
              </p:cNvPr>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pic>
        <p:nvPicPr>
          <p:cNvPr id="226" name="图片 225" descr="微信图片_20240530172516">
            <a:extLst>
              <a:ext uri="{FF2B5EF4-FFF2-40B4-BE49-F238E27FC236}">
                <a16:creationId xmlns:a16="http://schemas.microsoft.com/office/drawing/2014/main" id="{03CF4814-9DA4-1C49-ADFF-C6F749A93892}"/>
              </a:ext>
            </a:extLst>
          </p:cNvPr>
          <p:cNvPicPr>
            <a:picLocks noChangeAspect="1"/>
          </p:cNvPicPr>
          <p:nvPr/>
        </p:nvPicPr>
        <p:blipFill>
          <a:blip r:embed="rId4"/>
          <a:stretch>
            <a:fillRect/>
          </a:stretch>
        </p:blipFill>
        <p:spPr>
          <a:xfrm>
            <a:off x="2891945" y="3602970"/>
            <a:ext cx="842645" cy="842645"/>
          </a:xfrm>
          <a:prstGeom prst="rect">
            <a:avLst/>
          </a:prstGeom>
          <a:ln>
            <a:solidFill>
              <a:schemeClr val="bg2"/>
            </a:solidFill>
          </a:ln>
          <a:effectLst>
            <a:outerShdw blurRad="50800" dist="38100" dir="2700000" algn="tl" rotWithShape="0">
              <a:prstClr val="black">
                <a:alpha val="40000"/>
              </a:prstClr>
            </a:outerShdw>
          </a:effectLst>
        </p:spPr>
      </p:pic>
      <p:grpSp>
        <p:nvGrpSpPr>
          <p:cNvPr id="227" name="组合 226">
            <a:extLst>
              <a:ext uri="{FF2B5EF4-FFF2-40B4-BE49-F238E27FC236}">
                <a16:creationId xmlns:a16="http://schemas.microsoft.com/office/drawing/2014/main" id="{CCB8BA6D-D14E-A586-AE01-83C7B04667A8}"/>
              </a:ext>
            </a:extLst>
          </p:cNvPr>
          <p:cNvGrpSpPr/>
          <p:nvPr/>
        </p:nvGrpSpPr>
        <p:grpSpPr>
          <a:xfrm>
            <a:off x="1245390" y="3674090"/>
            <a:ext cx="1247140" cy="2194560"/>
            <a:chOff x="1264" y="1961"/>
            <a:chExt cx="1964" cy="3456"/>
          </a:xfrm>
        </p:grpSpPr>
        <p:pic>
          <p:nvPicPr>
            <p:cNvPr id="228" name="图片 227" descr="用户">
              <a:extLst>
                <a:ext uri="{FF2B5EF4-FFF2-40B4-BE49-F238E27FC236}">
                  <a16:creationId xmlns:a16="http://schemas.microsoft.com/office/drawing/2014/main" id="{A065E1E8-DC70-9043-729C-58927E713287}"/>
                </a:ext>
              </a:extLst>
            </p:cNvPr>
            <p:cNvPicPr>
              <a:picLocks noChangeAspect="1"/>
            </p:cNvPicPr>
            <p:nvPr/>
          </p:nvPicPr>
          <p:blipFill>
            <a:blip r:embed="rId5"/>
            <a:stretch>
              <a:fillRect/>
            </a:stretch>
          </p:blipFill>
          <p:spPr>
            <a:xfrm>
              <a:off x="1264" y="3001"/>
              <a:ext cx="1964" cy="1483"/>
            </a:xfrm>
            <a:prstGeom prst="rect">
              <a:avLst/>
            </a:prstGeom>
          </p:spPr>
        </p:pic>
        <p:sp>
          <p:nvSpPr>
            <p:cNvPr id="229" name="圆角矩形 360">
              <a:extLst>
                <a:ext uri="{FF2B5EF4-FFF2-40B4-BE49-F238E27FC236}">
                  <a16:creationId xmlns:a16="http://schemas.microsoft.com/office/drawing/2014/main" id="{40ADF01B-E6C6-54D4-57EE-39918BAB6031}"/>
                </a:ext>
              </a:extLst>
            </p:cNvPr>
            <p:cNvSpPr/>
            <p:nvPr/>
          </p:nvSpPr>
          <p:spPr>
            <a:xfrm>
              <a:off x="1428" y="1961"/>
              <a:ext cx="1637" cy="3456"/>
            </a:xfrm>
            <a:prstGeom prst="roundRect">
              <a:avLst/>
            </a:prstGeom>
            <a:ln>
              <a:solidFill>
                <a:srgbClr val="92A5D8"/>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30" name="组合 229">
            <a:extLst>
              <a:ext uri="{FF2B5EF4-FFF2-40B4-BE49-F238E27FC236}">
                <a16:creationId xmlns:a16="http://schemas.microsoft.com/office/drawing/2014/main" id="{807EC2ED-64CF-4118-8F02-10CA891A2993}"/>
              </a:ext>
            </a:extLst>
          </p:cNvPr>
          <p:cNvGrpSpPr/>
          <p:nvPr/>
        </p:nvGrpSpPr>
        <p:grpSpPr>
          <a:xfrm>
            <a:off x="2928140" y="4983460"/>
            <a:ext cx="857885" cy="861695"/>
            <a:chOff x="4025" y="1859"/>
            <a:chExt cx="1351" cy="1357"/>
          </a:xfrm>
        </p:grpSpPr>
        <p:pic>
          <p:nvPicPr>
            <p:cNvPr id="231" name="图片 230" descr="微信图片_20240530172516">
              <a:extLst>
                <a:ext uri="{FF2B5EF4-FFF2-40B4-BE49-F238E27FC236}">
                  <a16:creationId xmlns:a16="http://schemas.microsoft.com/office/drawing/2014/main" id="{88F5A683-D4B5-F15E-C88E-0EE80C07C985}"/>
                </a:ext>
              </a:extLst>
            </p:cNvPr>
            <p:cNvPicPr>
              <a:picLocks noChangeAspect="1"/>
            </p:cNvPicPr>
            <p:nvPr/>
          </p:nvPicPr>
          <p:blipFill>
            <a:blip r:embed="rId4"/>
            <a:stretch>
              <a:fillRect/>
            </a:stretch>
          </p:blipFill>
          <p:spPr>
            <a:xfrm>
              <a:off x="4025" y="1859"/>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232" name="图片 231" descr="微信图片_20240530172516">
              <a:extLst>
                <a:ext uri="{FF2B5EF4-FFF2-40B4-BE49-F238E27FC236}">
                  <a16:creationId xmlns:a16="http://schemas.microsoft.com/office/drawing/2014/main" id="{99451219-580F-2BDA-7EA0-D3B18B28BE89}"/>
                </a:ext>
              </a:extLst>
            </p:cNvPr>
            <p:cNvPicPr>
              <a:picLocks noChangeAspect="1"/>
            </p:cNvPicPr>
            <p:nvPr/>
          </p:nvPicPr>
          <p:blipFill>
            <a:blip r:embed="rId4"/>
            <a:stretch>
              <a:fillRect/>
            </a:stretch>
          </p:blipFill>
          <p:spPr>
            <a:xfrm>
              <a:off x="4137" y="1967"/>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233" name="图片 232" descr="微信图片_202405301747271">
              <a:extLst>
                <a:ext uri="{FF2B5EF4-FFF2-40B4-BE49-F238E27FC236}">
                  <a16:creationId xmlns:a16="http://schemas.microsoft.com/office/drawing/2014/main" id="{994798CD-B20A-FAAF-2B39-07344CB981A5}"/>
                </a:ext>
              </a:extLst>
            </p:cNvPr>
            <p:cNvPicPr>
              <a:picLocks noChangeAspect="1"/>
            </p:cNvPicPr>
            <p:nvPr/>
          </p:nvPicPr>
          <p:blipFill>
            <a:blip r:embed="rId6"/>
            <a:stretch>
              <a:fillRect/>
            </a:stretch>
          </p:blipFill>
          <p:spPr>
            <a:xfrm>
              <a:off x="4242" y="2082"/>
              <a:ext cx="1134" cy="1134"/>
            </a:xfrm>
            <a:prstGeom prst="rect">
              <a:avLst/>
            </a:prstGeom>
            <a:ln>
              <a:solidFill>
                <a:srgbClr val="92A5D8"/>
              </a:solidFill>
            </a:ln>
            <a:effectLst>
              <a:outerShdw blurRad="50800" dist="38100" dir="2700000" algn="tl" rotWithShape="0">
                <a:prstClr val="black">
                  <a:alpha val="40000"/>
                </a:prstClr>
              </a:outerShdw>
            </a:effectLst>
          </p:spPr>
        </p:pic>
      </p:grpSp>
      <p:sp>
        <p:nvSpPr>
          <p:cNvPr id="234" name="圆角矩形 365">
            <a:extLst>
              <a:ext uri="{FF2B5EF4-FFF2-40B4-BE49-F238E27FC236}">
                <a16:creationId xmlns:a16="http://schemas.microsoft.com/office/drawing/2014/main" id="{40D73CAB-501B-9E64-8773-2634A2A9CEA6}"/>
              </a:ext>
            </a:extLst>
          </p:cNvPr>
          <p:cNvSpPr/>
          <p:nvPr/>
        </p:nvSpPr>
        <p:spPr>
          <a:xfrm>
            <a:off x="4228620" y="3674090"/>
            <a:ext cx="431800" cy="2194560"/>
          </a:xfrm>
          <a:prstGeom prst="roundRect">
            <a:avLst/>
          </a:prstGeom>
          <a:solidFill>
            <a:srgbClr val="C8C8C8"/>
          </a:solidFill>
          <a:ln>
            <a:solidFill>
              <a:srgbClr val="C1C1C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solidFill>
                  <a:schemeClr val="tx1"/>
                </a:solidFill>
              </a:rPr>
              <a:t>检索界面</a:t>
            </a:r>
          </a:p>
        </p:txBody>
      </p:sp>
      <p:grpSp>
        <p:nvGrpSpPr>
          <p:cNvPr id="235" name="组合 234">
            <a:extLst>
              <a:ext uri="{FF2B5EF4-FFF2-40B4-BE49-F238E27FC236}">
                <a16:creationId xmlns:a16="http://schemas.microsoft.com/office/drawing/2014/main" id="{854427AF-F245-C6F9-3F8B-631AC5293CB2}"/>
              </a:ext>
            </a:extLst>
          </p:cNvPr>
          <p:cNvGrpSpPr/>
          <p:nvPr/>
        </p:nvGrpSpPr>
        <p:grpSpPr>
          <a:xfrm rot="5400000">
            <a:off x="4384195" y="2365355"/>
            <a:ext cx="2805430" cy="1101090"/>
            <a:chOff x="4709" y="1721"/>
            <a:chExt cx="4418" cy="1734"/>
          </a:xfrm>
        </p:grpSpPr>
        <p:grpSp>
          <p:nvGrpSpPr>
            <p:cNvPr id="236" name="组合 235">
              <a:extLst>
                <a:ext uri="{FF2B5EF4-FFF2-40B4-BE49-F238E27FC236}">
                  <a16:creationId xmlns:a16="http://schemas.microsoft.com/office/drawing/2014/main" id="{959E9E52-23EC-5028-18B1-657AFD1A15C4}"/>
                </a:ext>
              </a:extLst>
            </p:cNvPr>
            <p:cNvGrpSpPr/>
            <p:nvPr/>
          </p:nvGrpSpPr>
          <p:grpSpPr>
            <a:xfrm>
              <a:off x="4709" y="1721"/>
              <a:ext cx="4418" cy="1735"/>
              <a:chOff x="4324" y="6461"/>
              <a:chExt cx="7184" cy="2688"/>
            </a:xfrm>
          </p:grpSpPr>
          <p:sp>
            <p:nvSpPr>
              <p:cNvPr id="238" name="圆角矩形 368">
                <a:extLst>
                  <a:ext uri="{FF2B5EF4-FFF2-40B4-BE49-F238E27FC236}">
                    <a16:creationId xmlns:a16="http://schemas.microsoft.com/office/drawing/2014/main" id="{01BF6C04-8213-CD91-F655-AA7B498C3C8E}"/>
                  </a:ext>
                </a:extLst>
              </p:cNvPr>
              <p:cNvSpPr/>
              <p:nvPr/>
            </p:nvSpPr>
            <p:spPr>
              <a:xfrm>
                <a:off x="4324" y="6461"/>
                <a:ext cx="7184" cy="2688"/>
              </a:xfrm>
              <a:prstGeom prst="roundRect">
                <a:avLst/>
              </a:prstGeom>
              <a:solidFill>
                <a:srgbClr val="92A5D8"/>
              </a:solidFill>
              <a:ln>
                <a:solidFill>
                  <a:srgbClr val="6982AD"/>
                </a:solidFill>
              </a:ln>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9" name="圆角矩形 369">
                <a:extLst>
                  <a:ext uri="{FF2B5EF4-FFF2-40B4-BE49-F238E27FC236}">
                    <a16:creationId xmlns:a16="http://schemas.microsoft.com/office/drawing/2014/main" id="{5F4AB1C6-DC14-2AE0-CBEC-A10B9747A7AD}"/>
                  </a:ext>
                </a:extLst>
              </p:cNvPr>
              <p:cNvSpPr/>
              <p:nvPr/>
            </p:nvSpPr>
            <p:spPr>
              <a:xfrm>
                <a:off x="4429" y="6558"/>
                <a:ext cx="6953" cy="2478"/>
              </a:xfrm>
              <a:prstGeom prst="roundRect">
                <a:avLst/>
              </a:prstGeom>
              <a:solidFill>
                <a:schemeClr val="bg1"/>
              </a:solidFill>
              <a:ln>
                <a:solidFill>
                  <a:srgbClr val="92A5D8"/>
                </a:solidFill>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pic>
          <p:nvPicPr>
            <p:cNvPr id="237" name="图片 236" descr="ResNet-50">
              <a:extLst>
                <a:ext uri="{FF2B5EF4-FFF2-40B4-BE49-F238E27FC236}">
                  <a16:creationId xmlns:a16="http://schemas.microsoft.com/office/drawing/2014/main" id="{9F6848FE-37B8-4B37-5D8C-8DF316537A33}"/>
                </a:ext>
              </a:extLst>
            </p:cNvPr>
            <p:cNvPicPr>
              <a:picLocks noChangeAspect="1"/>
            </p:cNvPicPr>
            <p:nvPr/>
          </p:nvPicPr>
          <p:blipFill>
            <a:blip r:embed="rId7"/>
            <a:srcRect l="11275" t="10937" r="11529"/>
            <a:stretch>
              <a:fillRect/>
            </a:stretch>
          </p:blipFill>
          <p:spPr>
            <a:xfrm>
              <a:off x="4920" y="1933"/>
              <a:ext cx="4003" cy="1396"/>
            </a:xfrm>
            <a:prstGeom prst="rect">
              <a:avLst/>
            </a:prstGeom>
            <a:effectLst/>
          </p:spPr>
        </p:pic>
      </p:grpSp>
      <p:cxnSp>
        <p:nvCxnSpPr>
          <p:cNvPr id="240" name="直接箭头连接符 239">
            <a:extLst>
              <a:ext uri="{FF2B5EF4-FFF2-40B4-BE49-F238E27FC236}">
                <a16:creationId xmlns:a16="http://schemas.microsoft.com/office/drawing/2014/main" id="{375FFC54-41C9-FBF2-9FAA-FA832065737B}"/>
              </a:ext>
            </a:extLst>
          </p:cNvPr>
          <p:cNvCxnSpPr/>
          <p:nvPr/>
        </p:nvCxnSpPr>
        <p:spPr>
          <a:xfrm flipV="1">
            <a:off x="2419505" y="3929995"/>
            <a:ext cx="360045" cy="2540"/>
          </a:xfrm>
          <a:prstGeom prst="straightConnector1">
            <a:avLst/>
          </a:prstGeom>
          <a:ln w="25400">
            <a:solidFill>
              <a:schemeClr val="tx1"/>
            </a:solidFill>
            <a:bevel/>
            <a:tailEnd type="triangle" w="lg" len="lg"/>
          </a:ln>
        </p:spPr>
        <p:style>
          <a:lnRef idx="2">
            <a:schemeClr val="accent1"/>
          </a:lnRef>
          <a:fillRef idx="0">
            <a:srgbClr val="FFFFFF"/>
          </a:fillRef>
          <a:effectRef idx="0">
            <a:srgbClr val="FFFFFF"/>
          </a:effectRef>
          <a:fontRef idx="minor">
            <a:schemeClr val="tx1"/>
          </a:fontRef>
        </p:style>
      </p:cxnSp>
      <p:cxnSp>
        <p:nvCxnSpPr>
          <p:cNvPr id="241" name="直接箭头连接符 240">
            <a:extLst>
              <a:ext uri="{FF2B5EF4-FFF2-40B4-BE49-F238E27FC236}">
                <a16:creationId xmlns:a16="http://schemas.microsoft.com/office/drawing/2014/main" id="{6C92132D-0E96-9A60-67F2-86A142C47416}"/>
              </a:ext>
            </a:extLst>
          </p:cNvPr>
          <p:cNvCxnSpPr/>
          <p:nvPr/>
        </p:nvCxnSpPr>
        <p:spPr>
          <a:xfrm>
            <a:off x="3817775" y="3932535"/>
            <a:ext cx="37147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2" name="直接箭头连接符 241">
            <a:extLst>
              <a:ext uri="{FF2B5EF4-FFF2-40B4-BE49-F238E27FC236}">
                <a16:creationId xmlns:a16="http://schemas.microsoft.com/office/drawing/2014/main" id="{35CBC48D-0CDC-9AB7-11A8-E0FA5377E302}"/>
              </a:ext>
            </a:extLst>
          </p:cNvPr>
          <p:cNvCxnSpPr/>
          <p:nvPr/>
        </p:nvCxnSpPr>
        <p:spPr>
          <a:xfrm>
            <a:off x="4781705" y="3932535"/>
            <a:ext cx="37147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3" name="直接箭头连接符 242">
            <a:extLst>
              <a:ext uri="{FF2B5EF4-FFF2-40B4-BE49-F238E27FC236}">
                <a16:creationId xmlns:a16="http://schemas.microsoft.com/office/drawing/2014/main" id="{B17015F1-00E9-07DB-370A-641A88DDBB27}"/>
              </a:ext>
            </a:extLst>
          </p:cNvPr>
          <p:cNvCxnSpPr/>
          <p:nvPr/>
        </p:nvCxnSpPr>
        <p:spPr>
          <a:xfrm>
            <a:off x="6423815" y="3932535"/>
            <a:ext cx="37147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4" name="直接箭头连接符 243">
            <a:extLst>
              <a:ext uri="{FF2B5EF4-FFF2-40B4-BE49-F238E27FC236}">
                <a16:creationId xmlns:a16="http://schemas.microsoft.com/office/drawing/2014/main" id="{50FB19A8-E7F4-2594-01B7-1727FA5549C3}"/>
              </a:ext>
            </a:extLst>
          </p:cNvPr>
          <p:cNvCxnSpPr/>
          <p:nvPr/>
        </p:nvCxnSpPr>
        <p:spPr>
          <a:xfrm flipH="1" flipV="1">
            <a:off x="4781705" y="5299055"/>
            <a:ext cx="1977390" cy="1397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5" name="直接箭头连接符 244">
            <a:extLst>
              <a:ext uri="{FF2B5EF4-FFF2-40B4-BE49-F238E27FC236}">
                <a16:creationId xmlns:a16="http://schemas.microsoft.com/office/drawing/2014/main" id="{1D6ADAAC-A962-2334-8D3F-AB28C1E223FD}"/>
              </a:ext>
            </a:extLst>
          </p:cNvPr>
          <p:cNvCxnSpPr/>
          <p:nvPr/>
        </p:nvCxnSpPr>
        <p:spPr>
          <a:xfrm flipH="1" flipV="1">
            <a:off x="3817775" y="5293340"/>
            <a:ext cx="324485" cy="5715"/>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6" name="直接箭头连接符 245">
            <a:extLst>
              <a:ext uri="{FF2B5EF4-FFF2-40B4-BE49-F238E27FC236}">
                <a16:creationId xmlns:a16="http://schemas.microsoft.com/office/drawing/2014/main" id="{036B2892-2294-D5D7-FEF7-6BB956C6CD42}"/>
              </a:ext>
            </a:extLst>
          </p:cNvPr>
          <p:cNvCxnSpPr/>
          <p:nvPr/>
        </p:nvCxnSpPr>
        <p:spPr>
          <a:xfrm flipH="1" flipV="1">
            <a:off x="2419505" y="5283180"/>
            <a:ext cx="423545" cy="2540"/>
          </a:xfrm>
          <a:prstGeom prst="straightConnector1">
            <a:avLst/>
          </a:prstGeom>
          <a:ln w="25400">
            <a:solidFill>
              <a:schemeClr val="tx1"/>
            </a:solidFill>
            <a:tailEnd type="triangle" w="lg" len="lg"/>
          </a:ln>
        </p:spPr>
        <p:style>
          <a:lnRef idx="2">
            <a:schemeClr val="accent1"/>
          </a:lnRef>
          <a:fillRef idx="0">
            <a:srgbClr val="FFFFFF"/>
          </a:fillRef>
          <a:effectRef idx="0">
            <a:srgbClr val="FFFFFF"/>
          </a:effectRef>
          <a:fontRef idx="minor">
            <a:schemeClr val="tx1"/>
          </a:fontRef>
        </p:style>
      </p:cxnSp>
      <p:cxnSp>
        <p:nvCxnSpPr>
          <p:cNvPr id="247" name="直接箭头连接符 246">
            <a:extLst>
              <a:ext uri="{FF2B5EF4-FFF2-40B4-BE49-F238E27FC236}">
                <a16:creationId xmlns:a16="http://schemas.microsoft.com/office/drawing/2014/main" id="{445D1665-59FC-5968-2A79-3A0992F57F4F}"/>
              </a:ext>
            </a:extLst>
          </p:cNvPr>
          <p:cNvCxnSpPr/>
          <p:nvPr/>
        </p:nvCxnSpPr>
        <p:spPr>
          <a:xfrm>
            <a:off x="7947815" y="3933805"/>
            <a:ext cx="628650"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8" name="直接箭头连接符 247">
            <a:extLst>
              <a:ext uri="{FF2B5EF4-FFF2-40B4-BE49-F238E27FC236}">
                <a16:creationId xmlns:a16="http://schemas.microsoft.com/office/drawing/2014/main" id="{8819F173-AF33-EC1C-805C-00BB6DB5F0C9}"/>
              </a:ext>
            </a:extLst>
          </p:cNvPr>
          <p:cNvCxnSpPr/>
          <p:nvPr/>
        </p:nvCxnSpPr>
        <p:spPr>
          <a:xfrm>
            <a:off x="6423815" y="2208510"/>
            <a:ext cx="371475" cy="0"/>
          </a:xfrm>
          <a:prstGeom prst="straightConnector1">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249" name="肘形连接符 72">
            <a:extLst>
              <a:ext uri="{FF2B5EF4-FFF2-40B4-BE49-F238E27FC236}">
                <a16:creationId xmlns:a16="http://schemas.microsoft.com/office/drawing/2014/main" id="{49963EC8-8A8F-BCE7-ECCD-1D67970D8E97}"/>
              </a:ext>
            </a:extLst>
          </p:cNvPr>
          <p:cNvCxnSpPr/>
          <p:nvPr/>
        </p:nvCxnSpPr>
        <p:spPr>
          <a:xfrm>
            <a:off x="8017665" y="2149455"/>
            <a:ext cx="1689100" cy="1104900"/>
          </a:xfrm>
          <a:prstGeom prst="bentConnector3">
            <a:avLst>
              <a:gd name="adj1" fmla="val 100037"/>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250" name="肘形连接符 73">
            <a:extLst>
              <a:ext uri="{FF2B5EF4-FFF2-40B4-BE49-F238E27FC236}">
                <a16:creationId xmlns:a16="http://schemas.microsoft.com/office/drawing/2014/main" id="{F3FFD270-0E2A-9B78-6C6B-67C40F87F7A6}"/>
              </a:ext>
            </a:extLst>
          </p:cNvPr>
          <p:cNvCxnSpPr/>
          <p:nvPr/>
        </p:nvCxnSpPr>
        <p:spPr>
          <a:xfrm flipV="1">
            <a:off x="7928765" y="4321155"/>
            <a:ext cx="1778000" cy="1003300"/>
          </a:xfrm>
          <a:prstGeom prst="bentConnector3">
            <a:avLst>
              <a:gd name="adj1" fmla="val 100035"/>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51" name="文本框 250">
            <a:extLst>
              <a:ext uri="{FF2B5EF4-FFF2-40B4-BE49-F238E27FC236}">
                <a16:creationId xmlns:a16="http://schemas.microsoft.com/office/drawing/2014/main" id="{C58A9696-18D0-DA50-0650-3DBCF23155B4}"/>
              </a:ext>
            </a:extLst>
          </p:cNvPr>
          <p:cNvSpPr txBox="1"/>
          <p:nvPr/>
        </p:nvSpPr>
        <p:spPr>
          <a:xfrm>
            <a:off x="2999260" y="5878810"/>
            <a:ext cx="1036320" cy="254635"/>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charset="-122"/>
              </a:rPr>
              <a:t>检索结果</a:t>
            </a:r>
          </a:p>
        </p:txBody>
      </p:sp>
      <p:sp>
        <p:nvSpPr>
          <p:cNvPr id="252" name="文本框 251">
            <a:extLst>
              <a:ext uri="{FF2B5EF4-FFF2-40B4-BE49-F238E27FC236}">
                <a16:creationId xmlns:a16="http://schemas.microsoft.com/office/drawing/2014/main" id="{B6972B77-6362-3D5C-08B0-B6649F9F2C4A}"/>
              </a:ext>
            </a:extLst>
          </p:cNvPr>
          <p:cNvSpPr txBox="1"/>
          <p:nvPr/>
        </p:nvSpPr>
        <p:spPr>
          <a:xfrm>
            <a:off x="2891945" y="4485620"/>
            <a:ext cx="1174750" cy="254635"/>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charset="-122"/>
              </a:rPr>
              <a:t>待检甲骨字</a:t>
            </a:r>
          </a:p>
        </p:txBody>
      </p:sp>
      <p:sp>
        <p:nvSpPr>
          <p:cNvPr id="253" name="文本框 252">
            <a:extLst>
              <a:ext uri="{FF2B5EF4-FFF2-40B4-BE49-F238E27FC236}">
                <a16:creationId xmlns:a16="http://schemas.microsoft.com/office/drawing/2014/main" id="{83DCB9E2-EAB7-3FB4-DF79-89F0260CD186}"/>
              </a:ext>
            </a:extLst>
          </p:cNvPr>
          <p:cNvSpPr txBox="1"/>
          <p:nvPr/>
        </p:nvSpPr>
        <p:spPr>
          <a:xfrm>
            <a:off x="7022620" y="4485620"/>
            <a:ext cx="1027430" cy="254635"/>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dirty="0">
                <a:latin typeface="Arial" panose="020B0604020202020204" pitchFamily="34" charset="0"/>
                <a:ea typeface="微软雅黑" panose="020B0503020204020204" charset="-122"/>
              </a:rPr>
              <a:t>向量检索</a:t>
            </a:r>
          </a:p>
        </p:txBody>
      </p:sp>
      <p:sp>
        <p:nvSpPr>
          <p:cNvPr id="254" name="文本框 253">
            <a:extLst>
              <a:ext uri="{FF2B5EF4-FFF2-40B4-BE49-F238E27FC236}">
                <a16:creationId xmlns:a16="http://schemas.microsoft.com/office/drawing/2014/main" id="{C170B5BC-87B4-8144-C109-9CD51D893681}"/>
              </a:ext>
            </a:extLst>
          </p:cNvPr>
          <p:cNvSpPr txBox="1"/>
          <p:nvPr/>
        </p:nvSpPr>
        <p:spPr>
          <a:xfrm>
            <a:off x="7022620" y="5878810"/>
            <a:ext cx="847090" cy="254635"/>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charset="-122"/>
              </a:rPr>
              <a:t>结果向量</a:t>
            </a:r>
          </a:p>
        </p:txBody>
      </p:sp>
      <p:cxnSp>
        <p:nvCxnSpPr>
          <p:cNvPr id="255" name="直接连接符 254">
            <a:extLst>
              <a:ext uri="{FF2B5EF4-FFF2-40B4-BE49-F238E27FC236}">
                <a16:creationId xmlns:a16="http://schemas.microsoft.com/office/drawing/2014/main" id="{BF0CB6B2-D533-B7DA-944A-E501BE6E8A33}"/>
              </a:ext>
            </a:extLst>
          </p:cNvPr>
          <p:cNvCxnSpPr/>
          <p:nvPr/>
        </p:nvCxnSpPr>
        <p:spPr>
          <a:xfrm flipV="1">
            <a:off x="1128000" y="3501000"/>
            <a:ext cx="4080510" cy="635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56" name="直接连接符 255">
            <a:extLst>
              <a:ext uri="{FF2B5EF4-FFF2-40B4-BE49-F238E27FC236}">
                <a16:creationId xmlns:a16="http://schemas.microsoft.com/office/drawing/2014/main" id="{1E1E99A8-9735-57AE-7BC7-24A2F7A29E64}"/>
              </a:ext>
            </a:extLst>
          </p:cNvPr>
          <p:cNvCxnSpPr/>
          <p:nvPr/>
        </p:nvCxnSpPr>
        <p:spPr>
          <a:xfrm>
            <a:off x="6312000" y="3501000"/>
            <a:ext cx="2271395" cy="25400"/>
          </a:xfrm>
          <a:prstGeom prst="line">
            <a:avLst/>
          </a:prstGeom>
          <a:ln w="12700" cap="flat" cmpd="sng" algn="ctr">
            <a:solidFill>
              <a:srgbClr val="C7ADA0"/>
            </a:solidFill>
            <a:prstDash val="dash"/>
            <a:miter lim="800000"/>
          </a:ln>
        </p:spPr>
        <p:style>
          <a:lnRef idx="0">
            <a:schemeClr val="accent1"/>
          </a:lnRef>
          <a:fillRef idx="0">
            <a:srgbClr val="FFFFFF"/>
          </a:fillRef>
          <a:effectRef idx="0">
            <a:srgbClr val="FFFFFF"/>
          </a:effectRef>
          <a:fontRef idx="minor">
            <a:schemeClr val="tx1"/>
          </a:fontRef>
        </p:style>
      </p:cxnSp>
      <p:sp>
        <p:nvSpPr>
          <p:cNvPr id="257" name="文本框 256">
            <a:extLst>
              <a:ext uri="{FF2B5EF4-FFF2-40B4-BE49-F238E27FC236}">
                <a16:creationId xmlns:a16="http://schemas.microsoft.com/office/drawing/2014/main" id="{2B130375-7D14-75AC-2A4F-881305446106}"/>
              </a:ext>
            </a:extLst>
          </p:cNvPr>
          <p:cNvSpPr txBox="1"/>
          <p:nvPr/>
        </p:nvSpPr>
        <p:spPr>
          <a:xfrm>
            <a:off x="1016635" y="5847080"/>
            <a:ext cx="103505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800" b="1">
                <a:latin typeface="Arial" panose="020B0604020202020204" pitchFamily="34" charset="0"/>
                <a:ea typeface="微软雅黑" panose="020B0503020204020204" charset="-122"/>
              </a:rPr>
              <a:t>检索</a:t>
            </a:r>
          </a:p>
        </p:txBody>
      </p:sp>
      <p:sp>
        <p:nvSpPr>
          <p:cNvPr id="258" name="文本框 257">
            <a:extLst>
              <a:ext uri="{FF2B5EF4-FFF2-40B4-BE49-F238E27FC236}">
                <a16:creationId xmlns:a16="http://schemas.microsoft.com/office/drawing/2014/main" id="{7C65DCF4-3FE8-E3C9-010A-771E85DF6778}"/>
              </a:ext>
            </a:extLst>
          </p:cNvPr>
          <p:cNvSpPr txBox="1"/>
          <p:nvPr/>
        </p:nvSpPr>
        <p:spPr>
          <a:xfrm>
            <a:off x="1627025" y="5125065"/>
            <a:ext cx="598805" cy="280670"/>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charset="-122"/>
              </a:rPr>
              <a:t>用户</a:t>
            </a:r>
          </a:p>
        </p:txBody>
      </p:sp>
      <p:sp>
        <p:nvSpPr>
          <p:cNvPr id="262" name="文本框 261">
            <a:extLst>
              <a:ext uri="{FF2B5EF4-FFF2-40B4-BE49-F238E27FC236}">
                <a16:creationId xmlns:a16="http://schemas.microsoft.com/office/drawing/2014/main" id="{F6E7B4D9-1A3B-AF3E-CFF4-43B8F8C845A8}"/>
              </a:ext>
            </a:extLst>
          </p:cNvPr>
          <p:cNvSpPr txBox="1"/>
          <p:nvPr/>
        </p:nvSpPr>
        <p:spPr>
          <a:xfrm>
            <a:off x="8976000" y="4365000"/>
            <a:ext cx="936000" cy="276999"/>
          </a:xfrm>
          <a:prstGeom prst="rect">
            <a:avLst/>
          </a:prstGeom>
          <a:noFill/>
        </p:spPr>
        <p:txBody>
          <a:bodyPr wrap="square">
            <a:spAutoFit/>
          </a:bodyPr>
          <a:lstStyle/>
          <a:p>
            <a:pPr algn="l"/>
            <a:r>
              <a:rPr lang="en-US" altLang="zh-CN" sz="1200" b="1" dirty="0">
                <a:latin typeface="Arial" panose="020B0604020202020204" pitchFamily="34" charset="0"/>
                <a:ea typeface="微软雅黑" panose="020B0503020204020204" charset="-122"/>
              </a:rPr>
              <a:t>HNSW</a:t>
            </a:r>
            <a:endParaRPr lang="zh-CN" altLang="en-US" sz="1800" b="1" dirty="0">
              <a:latin typeface="Arial" panose="020B0604020202020204" pitchFamily="34" charset="0"/>
              <a:ea typeface="微软雅黑" panose="020B0503020204020204" charset="-122"/>
            </a:endParaRPr>
          </a:p>
        </p:txBody>
      </p:sp>
      <p:sp>
        <p:nvSpPr>
          <p:cNvPr id="264" name="文本框 263">
            <a:extLst>
              <a:ext uri="{FF2B5EF4-FFF2-40B4-BE49-F238E27FC236}">
                <a16:creationId xmlns:a16="http://schemas.microsoft.com/office/drawing/2014/main" id="{BF054AF6-8C72-8003-9D19-BC42E9E58530}"/>
              </a:ext>
            </a:extLst>
          </p:cNvPr>
          <p:cNvSpPr txBox="1"/>
          <p:nvPr/>
        </p:nvSpPr>
        <p:spPr>
          <a:xfrm>
            <a:off x="9624000" y="4365000"/>
            <a:ext cx="2160000" cy="276999"/>
          </a:xfrm>
          <a:prstGeom prst="rect">
            <a:avLst/>
          </a:prstGeom>
          <a:noFill/>
        </p:spPr>
        <p:txBody>
          <a:bodyPr wrap="square">
            <a:spAutoFit/>
          </a:bodyPr>
          <a:lstStyle/>
          <a:p>
            <a:pPr algn="l"/>
            <a:r>
              <a:rPr lang="zh-CN" altLang="en-US" sz="1200" b="1" dirty="0">
                <a:latin typeface="Arial" panose="020B0604020202020204" pitchFamily="34" charset="0"/>
                <a:ea typeface="微软雅黑" panose="020B0503020204020204" charset="-122"/>
              </a:rPr>
              <a:t>（分层导航小世界）</a:t>
            </a:r>
          </a:p>
        </p:txBody>
      </p:sp>
    </p:spTree>
    <p:extLst>
      <p:ext uri="{BB962C8B-B14F-4D97-AF65-F5344CB8AC3E}">
        <p14:creationId xmlns:p14="http://schemas.microsoft.com/office/powerpoint/2010/main" val="321544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209E0-F6C3-4196-0A35-9FE936B989EE}"/>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238CB7D7-A3DF-3D73-38B1-177353B6615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924EFDE2-6B8A-A375-5479-1769C3FDBC1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AD821F5B-BC60-3BD9-EDF9-DED55D89F1BD}"/>
              </a:ext>
            </a:extLst>
          </p:cNvPr>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HWOBC数据集介绍</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a:extLst>
              <a:ext uri="{FF2B5EF4-FFF2-40B4-BE49-F238E27FC236}">
                <a16:creationId xmlns:a16="http://schemas.microsoft.com/office/drawing/2014/main" id="{91103421-30C4-CBBE-D145-B19CAAA202C8}"/>
              </a:ext>
            </a:extLst>
          </p:cNvPr>
          <p:cNvGrpSpPr/>
          <p:nvPr>
            <p:custDataLst>
              <p:tags r:id="rId1"/>
            </p:custDataLst>
          </p:nvPr>
        </p:nvGrpSpPr>
        <p:grpSpPr>
          <a:xfrm>
            <a:off x="3648000" y="1269000"/>
            <a:ext cx="7775899" cy="2160270"/>
            <a:chOff x="6652" y="2115"/>
            <a:chExt cx="12368" cy="3402"/>
          </a:xfrm>
        </p:grpSpPr>
        <p:cxnSp>
          <p:nvCxnSpPr>
            <p:cNvPr id="11" name="直接连接符 10">
              <a:extLst>
                <a:ext uri="{FF2B5EF4-FFF2-40B4-BE49-F238E27FC236}">
                  <a16:creationId xmlns:a16="http://schemas.microsoft.com/office/drawing/2014/main" id="{AA86401C-FCF0-CE03-209D-B9C98C0821F2}"/>
                </a:ext>
              </a:extLst>
            </p:cNvPr>
            <p:cNvCxnSpPr/>
            <p:nvPr>
              <p:custDataLst>
                <p:tags r:id="rId7"/>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518A1216-2533-333D-91B8-310F5E10BB62}"/>
                </a:ext>
              </a:extLst>
            </p:cNvPr>
            <p:cNvGrpSpPr/>
            <p:nvPr/>
          </p:nvGrpSpPr>
          <p:grpSpPr>
            <a:xfrm>
              <a:off x="6652" y="2115"/>
              <a:ext cx="12368" cy="3402"/>
              <a:chOff x="6616" y="2155"/>
              <a:chExt cx="12368" cy="3402"/>
            </a:xfrm>
          </p:grpSpPr>
          <p:sp>
            <p:nvSpPr>
              <p:cNvPr id="9" name="任意多边形 8">
                <a:extLst>
                  <a:ext uri="{FF2B5EF4-FFF2-40B4-BE49-F238E27FC236}">
                    <a16:creationId xmlns:a16="http://schemas.microsoft.com/office/drawing/2014/main" id="{EE263175-6727-0850-5FCB-BD9CB52D77F4}"/>
                  </a:ext>
                </a:extLst>
              </p:cNvPr>
              <p:cNvSpPr/>
              <p:nvPr>
                <p:custDataLst>
                  <p:tags r:id="rId8"/>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a:extLst>
                  <a:ext uri="{FF2B5EF4-FFF2-40B4-BE49-F238E27FC236}">
                    <a16:creationId xmlns:a16="http://schemas.microsoft.com/office/drawing/2014/main" id="{BE5921C7-F61B-E52F-6D4B-CDEC02094316}"/>
                  </a:ext>
                </a:extLst>
              </p:cNvPr>
              <p:cNvSpPr/>
              <p:nvPr>
                <p:custDataLst>
                  <p:tags r:id="rId9"/>
                </p:custDataLst>
              </p:nvPr>
            </p:nvSpPr>
            <p:spPr>
              <a:xfrm>
                <a:off x="6616" y="3059"/>
                <a:ext cx="12368" cy="2498"/>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dirty="0">
                    <a:solidFill>
                      <a:schemeClr val="dk1">
                        <a:alpha val="100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HWOBC </a:t>
                </a:r>
                <a:r>
                  <a:rPr lang="en-US" sz="20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数据集</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是一个手写甲骨字字符数据集，数据的搜集主要</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“殷契文渊”</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中的甲骨字字形库。数据集包含数据集共搜集了</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83245</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张</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样本图片，按照字库编码分为</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3881</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r>
                  <a:rPr lang="zh-CN" alt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A1C2E360-1A0C-4B34-878E-95F90D28871B}"/>
                  </a:ext>
                </a:extLst>
              </p:cNvPr>
              <p:cNvSpPr txBox="1"/>
              <p:nvPr>
                <p:custDataLst>
                  <p:tags r:id="rId10"/>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数据集组成</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 name="日期占位符 4">
            <a:extLst>
              <a:ext uri="{FF2B5EF4-FFF2-40B4-BE49-F238E27FC236}">
                <a16:creationId xmlns:a16="http://schemas.microsoft.com/office/drawing/2014/main" id="{B13B0C5C-EF9C-D879-C099-41342C6CB9C4}"/>
              </a:ext>
            </a:extLst>
          </p:cNvPr>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9" name="组合 38">
            <a:extLst>
              <a:ext uri="{FF2B5EF4-FFF2-40B4-BE49-F238E27FC236}">
                <a16:creationId xmlns:a16="http://schemas.microsoft.com/office/drawing/2014/main" id="{1B262C96-ED88-DAEA-0141-A2652D00C4EB}"/>
              </a:ext>
            </a:extLst>
          </p:cNvPr>
          <p:cNvGrpSpPr/>
          <p:nvPr>
            <p:custDataLst>
              <p:tags r:id="rId2"/>
            </p:custDataLst>
          </p:nvPr>
        </p:nvGrpSpPr>
        <p:grpSpPr>
          <a:xfrm>
            <a:off x="3576000" y="3717000"/>
            <a:ext cx="7704000" cy="2736000"/>
            <a:chOff x="6652" y="2115"/>
            <a:chExt cx="8693" cy="3969"/>
          </a:xfrm>
        </p:grpSpPr>
        <p:cxnSp>
          <p:nvCxnSpPr>
            <p:cNvPr id="40" name="直接连接符 39">
              <a:extLst>
                <a:ext uri="{FF2B5EF4-FFF2-40B4-BE49-F238E27FC236}">
                  <a16:creationId xmlns:a16="http://schemas.microsoft.com/office/drawing/2014/main" id="{304AE166-399F-63C2-1FFA-AFD5EC7B42FA}"/>
                </a:ext>
              </a:extLst>
            </p:cNvPr>
            <p:cNvCxnSpPr/>
            <p:nvPr>
              <p:custDataLst>
                <p:tags r:id="rId3"/>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E232F999-03BC-137C-806C-178624478780}"/>
                </a:ext>
              </a:extLst>
            </p:cNvPr>
            <p:cNvGrpSpPr/>
            <p:nvPr/>
          </p:nvGrpSpPr>
          <p:grpSpPr>
            <a:xfrm>
              <a:off x="6652" y="2115"/>
              <a:ext cx="8693" cy="3969"/>
              <a:chOff x="6616" y="2155"/>
              <a:chExt cx="8693" cy="3969"/>
            </a:xfrm>
          </p:grpSpPr>
          <p:sp>
            <p:nvSpPr>
              <p:cNvPr id="42" name="任意多边形 41">
                <a:extLst>
                  <a:ext uri="{FF2B5EF4-FFF2-40B4-BE49-F238E27FC236}">
                    <a16:creationId xmlns:a16="http://schemas.microsoft.com/office/drawing/2014/main" id="{6B31ED8A-019E-6AF0-88D9-3F67307777CB}"/>
                  </a:ext>
                </a:extLst>
              </p:cNvPr>
              <p:cNvSpPr/>
              <p:nvPr>
                <p:custDataLst>
                  <p:tags r:id="rId4"/>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a:extLst>
                  <a:ext uri="{FF2B5EF4-FFF2-40B4-BE49-F238E27FC236}">
                    <a16:creationId xmlns:a16="http://schemas.microsoft.com/office/drawing/2014/main" id="{695B110B-D2E4-7FE7-72E8-FD454509E6CC}"/>
                  </a:ext>
                </a:extLst>
              </p:cNvPr>
              <p:cNvSpPr/>
              <p:nvPr>
                <p:custDataLst>
                  <p:tags r:id="rId5"/>
                </p:custDataLst>
              </p:nvPr>
            </p:nvSpPr>
            <p:spPr>
              <a:xfrm>
                <a:off x="6616" y="3059"/>
                <a:ext cx="8693" cy="306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dk1">
                        <a:alpha val="100000"/>
                      </a:schemeClr>
                    </a:solidFill>
                    <a:latin typeface="微软雅黑" panose="020B0503020204020204" pitchFamily="34" charset="-122"/>
                    <a:ea typeface="微软雅黑" panose="020B0503020204020204" pitchFamily="34" charset="-122"/>
                  </a:rPr>
                  <a:t>数据集由</a:t>
                </a:r>
                <a:r>
                  <a:rPr lang="en-US" altLang="zh-CN" sz="2000" dirty="0">
                    <a:solidFill>
                      <a:srgbClr val="FF0000"/>
                    </a:solidFill>
                    <a:latin typeface="微软雅黑" panose="020B0503020204020204" pitchFamily="34" charset="-122"/>
                    <a:ea typeface="微软雅黑" panose="020B0503020204020204" pitchFamily="34" charset="-122"/>
                  </a:rPr>
                  <a:t>22</a:t>
                </a:r>
                <a:r>
                  <a:rPr lang="zh-CN" altLang="en-US" sz="2000" dirty="0">
                    <a:solidFill>
                      <a:srgbClr val="FF0000"/>
                    </a:solidFill>
                    <a:latin typeface="微软雅黑" panose="020B0503020204020204" pitchFamily="34" charset="-122"/>
                    <a:ea typeface="微软雅黑" panose="020B0503020204020204" pitchFamily="34" charset="-122"/>
                  </a:rPr>
                  <a:t>位</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来自文字学、书法、考古、历史、计算机等不同领域的甲骨学研究者，通过手写甲骨字搜集软件，参照标准字形书写并整理而成。该数据集在</a:t>
                </a:r>
                <a:r>
                  <a:rPr lang="zh-CN" altLang="en-US" sz="2000" dirty="0">
                    <a:solidFill>
                      <a:srgbClr val="FF0000"/>
                    </a:solidFill>
                    <a:latin typeface="微软雅黑" panose="020B0503020204020204" pitchFamily="34" charset="-122"/>
                    <a:ea typeface="微软雅黑" panose="020B0503020204020204" pitchFamily="34" charset="-122"/>
                  </a:rPr>
                  <a:t>字符多样性</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完整性</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方面表现出色，适合用于字符识别模型的训练以及古文字学的研究。</a:t>
                </a:r>
              </a:p>
            </p:txBody>
          </p:sp>
          <p:sp>
            <p:nvSpPr>
              <p:cNvPr id="44" name="文本框 43">
                <a:extLst>
                  <a:ext uri="{FF2B5EF4-FFF2-40B4-BE49-F238E27FC236}">
                    <a16:creationId xmlns:a16="http://schemas.microsoft.com/office/drawing/2014/main" id="{76587213-767F-33B4-1216-54F5B7CE8E92}"/>
                  </a:ext>
                </a:extLst>
              </p:cNvPr>
              <p:cNvSpPr txBox="1"/>
              <p:nvPr>
                <p:custDataLst>
                  <p:tags r:id="rId6"/>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数据集特点</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3" name="矩形: 圆角 22">
            <a:extLst>
              <a:ext uri="{FF2B5EF4-FFF2-40B4-BE49-F238E27FC236}">
                <a16:creationId xmlns:a16="http://schemas.microsoft.com/office/drawing/2014/main" id="{2B42D4E9-406A-FA8D-02E9-09E0853B167B}"/>
              </a:ext>
            </a:extLst>
          </p:cNvPr>
          <p:cNvSpPr/>
          <p:nvPr/>
        </p:nvSpPr>
        <p:spPr>
          <a:xfrm>
            <a:off x="559083" y="1623060"/>
            <a:ext cx="2400068" cy="43171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7D78DCE-59F1-5B34-5028-D05728F27D91}"/>
              </a:ext>
            </a:extLst>
          </p:cNvPr>
          <p:cNvPicPr>
            <a:picLocks noChangeAspect="1"/>
          </p:cNvPicPr>
          <p:nvPr/>
        </p:nvPicPr>
        <p:blipFill>
          <a:blip r:embed="rId13"/>
          <a:stretch>
            <a:fillRect/>
          </a:stretch>
        </p:blipFill>
        <p:spPr>
          <a:xfrm>
            <a:off x="696000" y="1917001"/>
            <a:ext cx="1029600" cy="1008587"/>
          </a:xfrm>
          <a:prstGeom prst="rect">
            <a:avLst/>
          </a:prstGeom>
        </p:spPr>
      </p:pic>
      <p:pic>
        <p:nvPicPr>
          <p:cNvPr id="15" name="图片 14">
            <a:extLst>
              <a:ext uri="{FF2B5EF4-FFF2-40B4-BE49-F238E27FC236}">
                <a16:creationId xmlns:a16="http://schemas.microsoft.com/office/drawing/2014/main" id="{0F5CE935-1FD5-4BCA-78A5-A148BBF03F7C}"/>
              </a:ext>
            </a:extLst>
          </p:cNvPr>
          <p:cNvPicPr>
            <a:picLocks noChangeAspect="1"/>
          </p:cNvPicPr>
          <p:nvPr/>
        </p:nvPicPr>
        <p:blipFill>
          <a:blip r:embed="rId14"/>
          <a:stretch>
            <a:fillRect/>
          </a:stretch>
        </p:blipFill>
        <p:spPr>
          <a:xfrm>
            <a:off x="696000" y="3285000"/>
            <a:ext cx="1061443" cy="1029600"/>
          </a:xfrm>
          <a:prstGeom prst="rect">
            <a:avLst/>
          </a:prstGeom>
        </p:spPr>
      </p:pic>
      <p:pic>
        <p:nvPicPr>
          <p:cNvPr id="17" name="图片 16">
            <a:extLst>
              <a:ext uri="{FF2B5EF4-FFF2-40B4-BE49-F238E27FC236}">
                <a16:creationId xmlns:a16="http://schemas.microsoft.com/office/drawing/2014/main" id="{DB67CACF-364E-501E-AED1-02AF164C1FA5}"/>
              </a:ext>
            </a:extLst>
          </p:cNvPr>
          <p:cNvPicPr>
            <a:picLocks noChangeAspect="1"/>
          </p:cNvPicPr>
          <p:nvPr/>
        </p:nvPicPr>
        <p:blipFill>
          <a:blip r:embed="rId15"/>
          <a:stretch>
            <a:fillRect/>
          </a:stretch>
        </p:blipFill>
        <p:spPr>
          <a:xfrm>
            <a:off x="624000" y="4509000"/>
            <a:ext cx="1050828" cy="1029600"/>
          </a:xfrm>
          <a:prstGeom prst="rect">
            <a:avLst/>
          </a:prstGeom>
        </p:spPr>
      </p:pic>
      <p:pic>
        <p:nvPicPr>
          <p:cNvPr id="19" name="图片 18">
            <a:extLst>
              <a:ext uri="{FF2B5EF4-FFF2-40B4-BE49-F238E27FC236}">
                <a16:creationId xmlns:a16="http://schemas.microsoft.com/office/drawing/2014/main" id="{3B59E5FE-975B-CBB0-3F62-60573555BBA4}"/>
              </a:ext>
            </a:extLst>
          </p:cNvPr>
          <p:cNvPicPr>
            <a:picLocks noChangeAspect="1"/>
          </p:cNvPicPr>
          <p:nvPr/>
        </p:nvPicPr>
        <p:blipFill>
          <a:blip r:embed="rId16"/>
          <a:stretch>
            <a:fillRect/>
          </a:stretch>
        </p:blipFill>
        <p:spPr>
          <a:xfrm>
            <a:off x="1776000" y="4509000"/>
            <a:ext cx="997501" cy="1008000"/>
          </a:xfrm>
          <a:prstGeom prst="rect">
            <a:avLst/>
          </a:prstGeom>
        </p:spPr>
      </p:pic>
      <p:pic>
        <p:nvPicPr>
          <p:cNvPr id="21" name="图片 20">
            <a:extLst>
              <a:ext uri="{FF2B5EF4-FFF2-40B4-BE49-F238E27FC236}">
                <a16:creationId xmlns:a16="http://schemas.microsoft.com/office/drawing/2014/main" id="{051B70BF-A13C-5076-CBB2-FE3D08AFA4AB}"/>
              </a:ext>
            </a:extLst>
          </p:cNvPr>
          <p:cNvPicPr>
            <a:picLocks noChangeAspect="1"/>
          </p:cNvPicPr>
          <p:nvPr/>
        </p:nvPicPr>
        <p:blipFill>
          <a:blip r:embed="rId17"/>
          <a:stretch>
            <a:fillRect/>
          </a:stretch>
        </p:blipFill>
        <p:spPr>
          <a:xfrm>
            <a:off x="1807898" y="3274368"/>
            <a:ext cx="1022400" cy="1022400"/>
          </a:xfrm>
          <a:prstGeom prst="rect">
            <a:avLst/>
          </a:prstGeom>
        </p:spPr>
      </p:pic>
      <p:pic>
        <p:nvPicPr>
          <p:cNvPr id="24" name="图片 23">
            <a:extLst>
              <a:ext uri="{FF2B5EF4-FFF2-40B4-BE49-F238E27FC236}">
                <a16:creationId xmlns:a16="http://schemas.microsoft.com/office/drawing/2014/main" id="{CBC68359-67C4-D688-30B6-763650C78F39}"/>
              </a:ext>
            </a:extLst>
          </p:cNvPr>
          <p:cNvPicPr>
            <a:picLocks noChangeAspect="1"/>
          </p:cNvPicPr>
          <p:nvPr/>
        </p:nvPicPr>
        <p:blipFill>
          <a:blip r:embed="rId18"/>
          <a:stretch>
            <a:fillRect/>
          </a:stretch>
        </p:blipFill>
        <p:spPr>
          <a:xfrm>
            <a:off x="1776000" y="1885102"/>
            <a:ext cx="1029600" cy="1029600"/>
          </a:xfrm>
          <a:prstGeom prst="rect">
            <a:avLst/>
          </a:prstGeom>
        </p:spPr>
      </p:pic>
    </p:spTree>
    <p:extLst>
      <p:ext uri="{BB962C8B-B14F-4D97-AF65-F5344CB8AC3E}">
        <p14:creationId xmlns:p14="http://schemas.microsoft.com/office/powerpoint/2010/main" val="284247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13</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550025"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存储与检索框架</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74" name="组合 73"/>
          <p:cNvGrpSpPr/>
          <p:nvPr/>
        </p:nvGrpSpPr>
        <p:grpSpPr>
          <a:xfrm>
            <a:off x="1739900" y="3305175"/>
            <a:ext cx="7494905" cy="25400"/>
            <a:chOff x="2740" y="5205"/>
            <a:chExt cx="11803" cy="40"/>
          </a:xfrm>
        </p:grpSpPr>
        <p:cxnSp>
          <p:nvCxnSpPr>
            <p:cNvPr id="401" name="直接连接符 400"/>
            <p:cNvCxnSpPr/>
            <p:nvPr/>
          </p:nvCxnSpPr>
          <p:spPr>
            <a:xfrm flipV="1">
              <a:off x="2740" y="5235"/>
              <a:ext cx="6426" cy="10"/>
            </a:xfrm>
            <a:prstGeom prst="line">
              <a:avLst/>
            </a:prstGeom>
            <a:ln w="25400" cap="flat" cmpd="sng" algn="ctr">
              <a:solidFill>
                <a:srgbClr val="95A1D5"/>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02" name="直接连接符 401"/>
            <p:cNvCxnSpPr/>
            <p:nvPr/>
          </p:nvCxnSpPr>
          <p:spPr>
            <a:xfrm>
              <a:off x="10967" y="5205"/>
              <a:ext cx="3577" cy="40"/>
            </a:xfrm>
            <a:prstGeom prst="line">
              <a:avLst/>
            </a:prstGeom>
            <a:ln w="25400" cap="flat" cmpd="sng" algn="ctr">
              <a:solidFill>
                <a:srgbClr val="95A1D5"/>
              </a:solidFill>
              <a:prstDash val="dash"/>
              <a:miter lim="800000"/>
            </a:ln>
          </p:spPr>
          <p:style>
            <a:lnRef idx="0">
              <a:schemeClr val="accent1"/>
            </a:lnRef>
            <a:fillRef idx="0">
              <a:srgbClr val="FFFFFF"/>
            </a:fillRef>
            <a:effectRef idx="0">
              <a:srgbClr val="FFFFFF"/>
            </a:effectRef>
            <a:fontRef idx="minor">
              <a:schemeClr val="tx1"/>
            </a:fontRef>
          </p:style>
        </p:cxnSp>
      </p:grpSp>
      <p:grpSp>
        <p:nvGrpSpPr>
          <p:cNvPr id="7" name="组合 6"/>
          <p:cNvGrpSpPr/>
          <p:nvPr/>
        </p:nvGrpSpPr>
        <p:grpSpPr>
          <a:xfrm>
            <a:off x="7483475" y="1436370"/>
            <a:ext cx="1019175" cy="1033780"/>
            <a:chOff x="1286" y="1650"/>
            <a:chExt cx="3743" cy="3360"/>
          </a:xfrm>
        </p:grpSpPr>
        <p:grpSp>
          <p:nvGrpSpPr>
            <p:cNvPr id="220" name="组合 219"/>
            <p:cNvGrpSpPr/>
            <p:nvPr/>
          </p:nvGrpSpPr>
          <p:grpSpPr>
            <a:xfrm>
              <a:off x="1286" y="1650"/>
              <a:ext cx="2340" cy="2426"/>
              <a:chOff x="1286" y="1650"/>
              <a:chExt cx="2340" cy="2426"/>
            </a:xfrm>
          </p:grpSpPr>
          <p:grpSp>
            <p:nvGrpSpPr>
              <p:cNvPr id="24" name="组合 23"/>
              <p:cNvGrpSpPr/>
              <p:nvPr/>
            </p:nvGrpSpPr>
            <p:grpSpPr>
              <a:xfrm>
                <a:off x="1286" y="1650"/>
                <a:ext cx="1872" cy="1867"/>
                <a:chOff x="3979" y="2427"/>
                <a:chExt cx="1872" cy="1867"/>
              </a:xfrm>
              <a:solidFill>
                <a:srgbClr val="7030A0"/>
              </a:solidFill>
            </p:grpSpPr>
            <p:grpSp>
              <p:nvGrpSpPr>
                <p:cNvPr id="8" name="组合 7"/>
                <p:cNvGrpSpPr/>
                <p:nvPr/>
              </p:nvGrpSpPr>
              <p:grpSpPr>
                <a:xfrm>
                  <a:off x="3979" y="2427"/>
                  <a:ext cx="1872" cy="466"/>
                  <a:chOff x="3979" y="2427"/>
                  <a:chExt cx="1872" cy="466"/>
                </a:xfrm>
                <a:grpFill/>
              </p:grpSpPr>
              <p:sp>
                <p:nvSpPr>
                  <p:cNvPr id="10" name="矩形 9"/>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 name="组合 13"/>
                <p:cNvGrpSpPr/>
                <p:nvPr/>
              </p:nvGrpSpPr>
              <p:grpSpPr>
                <a:xfrm>
                  <a:off x="3979" y="2894"/>
                  <a:ext cx="1872" cy="466"/>
                  <a:chOff x="3979" y="2427"/>
                  <a:chExt cx="1872" cy="466"/>
                </a:xfrm>
                <a:grpFill/>
              </p:grpSpPr>
              <p:sp>
                <p:nvSpPr>
                  <p:cNvPr id="15" name="矩形 1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3979" y="3361"/>
                  <a:ext cx="1872" cy="466"/>
                  <a:chOff x="3979" y="2427"/>
                  <a:chExt cx="1872" cy="466"/>
                </a:xfrm>
                <a:grpFill/>
              </p:grpSpPr>
              <p:sp>
                <p:nvSpPr>
                  <p:cNvPr id="20" name="矩形 19"/>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5" name="组合 24"/>
                <p:cNvGrpSpPr/>
                <p:nvPr/>
              </p:nvGrpSpPr>
              <p:grpSpPr>
                <a:xfrm>
                  <a:off x="3979" y="3828"/>
                  <a:ext cx="1872" cy="466"/>
                  <a:chOff x="3979" y="2427"/>
                  <a:chExt cx="1872" cy="466"/>
                </a:xfrm>
                <a:grpFill/>
              </p:grpSpPr>
              <p:sp>
                <p:nvSpPr>
                  <p:cNvPr id="26" name="矩形 2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矩形 2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矩形 2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69" name="组合 68"/>
              <p:cNvGrpSpPr/>
              <p:nvPr/>
            </p:nvGrpSpPr>
            <p:grpSpPr>
              <a:xfrm>
                <a:off x="1491" y="1906"/>
                <a:ext cx="1872" cy="1867"/>
                <a:chOff x="2406" y="5463"/>
                <a:chExt cx="1872" cy="1867"/>
              </a:xfrm>
            </p:grpSpPr>
            <p:grpSp>
              <p:nvGrpSpPr>
                <p:cNvPr id="30" name="组合 29"/>
                <p:cNvGrpSpPr/>
                <p:nvPr/>
              </p:nvGrpSpPr>
              <p:grpSpPr>
                <a:xfrm>
                  <a:off x="2406" y="5463"/>
                  <a:ext cx="1872" cy="467"/>
                  <a:chOff x="3979" y="2427"/>
                  <a:chExt cx="1872" cy="467"/>
                </a:xfrm>
                <a:solidFill>
                  <a:srgbClr val="406CBA"/>
                </a:solidFill>
              </p:grpSpPr>
              <p:sp>
                <p:nvSpPr>
                  <p:cNvPr id="31" name="矩形 3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5" name="组合 34"/>
                <p:cNvGrpSpPr/>
                <p:nvPr/>
              </p:nvGrpSpPr>
              <p:grpSpPr>
                <a:xfrm>
                  <a:off x="2406" y="5930"/>
                  <a:ext cx="1872" cy="466"/>
                  <a:chOff x="3979" y="2427"/>
                  <a:chExt cx="1872" cy="466"/>
                </a:xfrm>
                <a:solidFill>
                  <a:srgbClr val="406CBA"/>
                </a:solidFill>
              </p:grpSpPr>
              <p:sp>
                <p:nvSpPr>
                  <p:cNvPr id="36" name="矩形 3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3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0" name="组合 39"/>
                <p:cNvGrpSpPr/>
                <p:nvPr/>
              </p:nvGrpSpPr>
              <p:grpSpPr>
                <a:xfrm>
                  <a:off x="2406" y="6397"/>
                  <a:ext cx="1872" cy="466"/>
                  <a:chOff x="3979" y="2427"/>
                  <a:chExt cx="1872" cy="466"/>
                </a:xfrm>
                <a:solidFill>
                  <a:srgbClr val="406CBA"/>
                </a:solidFill>
              </p:grpSpPr>
              <p:sp>
                <p:nvSpPr>
                  <p:cNvPr id="41" name="矩形 4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矩形 41"/>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矩形 4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矩形 4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45" name="组合 44"/>
                <p:cNvGrpSpPr/>
                <p:nvPr/>
              </p:nvGrpSpPr>
              <p:grpSpPr>
                <a:xfrm>
                  <a:off x="2406" y="6864"/>
                  <a:ext cx="1872" cy="466"/>
                  <a:chOff x="3979" y="2427"/>
                  <a:chExt cx="1872" cy="466"/>
                </a:xfrm>
                <a:solidFill>
                  <a:srgbClr val="406CBA"/>
                </a:solidFill>
              </p:grpSpPr>
              <p:sp>
                <p:nvSpPr>
                  <p:cNvPr id="46" name="矩形 4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矩形 4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矩形 4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68" name="组合 67"/>
              <p:cNvGrpSpPr/>
              <p:nvPr/>
            </p:nvGrpSpPr>
            <p:grpSpPr>
              <a:xfrm>
                <a:off x="1754" y="2210"/>
                <a:ext cx="1872" cy="1867"/>
                <a:chOff x="5993" y="3718"/>
                <a:chExt cx="1872" cy="1867"/>
              </a:xfrm>
              <a:solidFill>
                <a:srgbClr val="92D050"/>
              </a:solidFill>
            </p:grpSpPr>
            <p:grpSp>
              <p:nvGrpSpPr>
                <p:cNvPr id="50" name="组合 49"/>
                <p:cNvGrpSpPr/>
                <p:nvPr/>
              </p:nvGrpSpPr>
              <p:grpSpPr>
                <a:xfrm>
                  <a:off x="5993" y="3718"/>
                  <a:ext cx="1872" cy="466"/>
                  <a:chOff x="3979" y="2427"/>
                  <a:chExt cx="1872" cy="466"/>
                </a:xfrm>
                <a:grpFill/>
              </p:grpSpPr>
              <p:sp>
                <p:nvSpPr>
                  <p:cNvPr id="51" name="矩形 5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矩形 51"/>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矩形 5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4" name="矩形 5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5" name="矩形 54"/>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矩形 55"/>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矩形 57"/>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矩形 58"/>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矩形 59"/>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矩形 60"/>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矩形 61"/>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63" name="组合 62"/>
                <p:cNvGrpSpPr/>
                <p:nvPr/>
              </p:nvGrpSpPr>
              <p:grpSpPr>
                <a:xfrm>
                  <a:off x="5993" y="5119"/>
                  <a:ext cx="1872" cy="466"/>
                  <a:chOff x="3979" y="2427"/>
                  <a:chExt cx="1872" cy="466"/>
                </a:xfrm>
                <a:grpFill/>
              </p:grpSpPr>
              <p:sp>
                <p:nvSpPr>
                  <p:cNvPr id="64" name="矩形 63"/>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5" name="矩形 64"/>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矩形 65"/>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矩形 66"/>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221" name="组合 220"/>
            <p:cNvGrpSpPr/>
            <p:nvPr/>
          </p:nvGrpSpPr>
          <p:grpSpPr>
            <a:xfrm>
              <a:off x="2485" y="2440"/>
              <a:ext cx="2545" cy="2570"/>
              <a:chOff x="4035" y="2495"/>
              <a:chExt cx="2545" cy="2570"/>
            </a:xfrm>
          </p:grpSpPr>
          <p:grpSp>
            <p:nvGrpSpPr>
              <p:cNvPr id="135" name="组合 134"/>
              <p:cNvGrpSpPr/>
              <p:nvPr/>
            </p:nvGrpSpPr>
            <p:grpSpPr>
              <a:xfrm>
                <a:off x="4035" y="2495"/>
                <a:ext cx="1872" cy="1867"/>
                <a:chOff x="3979" y="2427"/>
                <a:chExt cx="1872" cy="1867"/>
              </a:xfrm>
              <a:solidFill>
                <a:srgbClr val="7030A0"/>
              </a:solidFill>
            </p:grpSpPr>
            <p:grpSp>
              <p:nvGrpSpPr>
                <p:cNvPr id="136" name="组合 135"/>
                <p:cNvGrpSpPr/>
                <p:nvPr/>
              </p:nvGrpSpPr>
              <p:grpSpPr>
                <a:xfrm>
                  <a:off x="3979" y="2427"/>
                  <a:ext cx="1872" cy="466"/>
                  <a:chOff x="3979" y="2427"/>
                  <a:chExt cx="1872" cy="466"/>
                </a:xfrm>
                <a:grpFill/>
              </p:grpSpPr>
              <p:sp>
                <p:nvSpPr>
                  <p:cNvPr id="137" name="矩形 136"/>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8" name="矩形 137"/>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9" name="矩形 138"/>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0" name="矩形 139"/>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1" name="组合 140"/>
                <p:cNvGrpSpPr/>
                <p:nvPr/>
              </p:nvGrpSpPr>
              <p:grpSpPr>
                <a:xfrm>
                  <a:off x="3979" y="2894"/>
                  <a:ext cx="1872" cy="466"/>
                  <a:chOff x="3979" y="2427"/>
                  <a:chExt cx="1872" cy="466"/>
                </a:xfrm>
                <a:grpFill/>
              </p:grpSpPr>
              <p:sp>
                <p:nvSpPr>
                  <p:cNvPr id="142" name="矩形 141"/>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3" name="矩形 142"/>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4" name="矩形 143"/>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5" name="矩形 144"/>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46" name="组合 145"/>
                <p:cNvGrpSpPr/>
                <p:nvPr/>
              </p:nvGrpSpPr>
              <p:grpSpPr>
                <a:xfrm>
                  <a:off x="3979" y="3361"/>
                  <a:ext cx="1872" cy="466"/>
                  <a:chOff x="3979" y="2427"/>
                  <a:chExt cx="1872" cy="466"/>
                </a:xfrm>
                <a:grpFill/>
              </p:grpSpPr>
              <p:sp>
                <p:nvSpPr>
                  <p:cNvPr id="147" name="矩形 146"/>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8" name="矩形 147"/>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9" name="矩形 148"/>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0" name="矩形 149"/>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51" name="组合 150"/>
                <p:cNvGrpSpPr/>
                <p:nvPr/>
              </p:nvGrpSpPr>
              <p:grpSpPr>
                <a:xfrm>
                  <a:off x="3979" y="3828"/>
                  <a:ext cx="1872" cy="466"/>
                  <a:chOff x="3979" y="2427"/>
                  <a:chExt cx="1872" cy="466"/>
                </a:xfrm>
                <a:grpFill/>
              </p:grpSpPr>
              <p:sp>
                <p:nvSpPr>
                  <p:cNvPr id="152" name="矩形 151"/>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3" name="矩形 152"/>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矩形 153"/>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5" name="矩形 154"/>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56" name="组合 155"/>
              <p:cNvGrpSpPr/>
              <p:nvPr/>
            </p:nvGrpSpPr>
            <p:grpSpPr>
              <a:xfrm>
                <a:off x="4332" y="2962"/>
                <a:ext cx="1872" cy="1867"/>
                <a:chOff x="2406" y="5463"/>
                <a:chExt cx="1872" cy="1867"/>
              </a:xfrm>
            </p:grpSpPr>
            <p:grpSp>
              <p:nvGrpSpPr>
                <p:cNvPr id="157" name="组合 156"/>
                <p:cNvGrpSpPr/>
                <p:nvPr/>
              </p:nvGrpSpPr>
              <p:grpSpPr>
                <a:xfrm>
                  <a:off x="2406" y="5463"/>
                  <a:ext cx="1872" cy="467"/>
                  <a:chOff x="3979" y="2427"/>
                  <a:chExt cx="1872" cy="467"/>
                </a:xfrm>
                <a:solidFill>
                  <a:srgbClr val="406CBA"/>
                </a:solidFill>
              </p:grpSpPr>
              <p:sp>
                <p:nvSpPr>
                  <p:cNvPr id="158" name="矩形 157"/>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9" name="矩形 158"/>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0" name="矩形 159"/>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1" name="矩形 160"/>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2" name="组合 161"/>
                <p:cNvGrpSpPr/>
                <p:nvPr/>
              </p:nvGrpSpPr>
              <p:grpSpPr>
                <a:xfrm>
                  <a:off x="2406" y="5930"/>
                  <a:ext cx="1872" cy="466"/>
                  <a:chOff x="3979" y="2427"/>
                  <a:chExt cx="1872" cy="466"/>
                </a:xfrm>
                <a:solidFill>
                  <a:srgbClr val="406CBA"/>
                </a:solidFill>
              </p:grpSpPr>
              <p:sp>
                <p:nvSpPr>
                  <p:cNvPr id="163" name="矩形 162"/>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4" name="矩形 163"/>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5" name="矩形 164"/>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6" name="矩形 165"/>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67" name="组合 166"/>
                <p:cNvGrpSpPr/>
                <p:nvPr/>
              </p:nvGrpSpPr>
              <p:grpSpPr>
                <a:xfrm>
                  <a:off x="2406" y="6397"/>
                  <a:ext cx="1872" cy="466"/>
                  <a:chOff x="3979" y="2427"/>
                  <a:chExt cx="1872" cy="466"/>
                </a:xfrm>
                <a:solidFill>
                  <a:srgbClr val="406CBA"/>
                </a:solidFill>
              </p:grpSpPr>
              <p:sp>
                <p:nvSpPr>
                  <p:cNvPr id="168" name="矩形 167"/>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9" name="矩形 168"/>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0" name="矩形 169"/>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1" name="矩形 170"/>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72" name="组合 171"/>
                <p:cNvGrpSpPr/>
                <p:nvPr/>
              </p:nvGrpSpPr>
              <p:grpSpPr>
                <a:xfrm>
                  <a:off x="2406" y="6864"/>
                  <a:ext cx="1872" cy="466"/>
                  <a:chOff x="3979" y="2427"/>
                  <a:chExt cx="1872" cy="466"/>
                </a:xfrm>
                <a:solidFill>
                  <a:srgbClr val="406CBA"/>
                </a:solidFill>
              </p:grpSpPr>
              <p:sp>
                <p:nvSpPr>
                  <p:cNvPr id="173" name="矩形 172"/>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5" name="矩形 174"/>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6" name="矩形 175"/>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77" name="组合 176"/>
              <p:cNvGrpSpPr/>
              <p:nvPr/>
            </p:nvGrpSpPr>
            <p:grpSpPr>
              <a:xfrm>
                <a:off x="4708" y="3199"/>
                <a:ext cx="1872" cy="1867"/>
                <a:chOff x="5993" y="3718"/>
                <a:chExt cx="1872" cy="1867"/>
              </a:xfrm>
              <a:solidFill>
                <a:srgbClr val="92D050"/>
              </a:solidFill>
            </p:grpSpPr>
            <p:grpSp>
              <p:nvGrpSpPr>
                <p:cNvPr id="178" name="组合 177"/>
                <p:cNvGrpSpPr/>
                <p:nvPr/>
              </p:nvGrpSpPr>
              <p:grpSpPr>
                <a:xfrm>
                  <a:off x="5993" y="3718"/>
                  <a:ext cx="1872" cy="466"/>
                  <a:chOff x="3979" y="2427"/>
                  <a:chExt cx="1872" cy="466"/>
                </a:xfrm>
                <a:grpFill/>
              </p:grpSpPr>
              <p:sp>
                <p:nvSpPr>
                  <p:cNvPr id="179" name="矩形 178"/>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0" name="矩形 179"/>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1" name="矩形 180"/>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2" name="矩形 181"/>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3" name="矩形 182"/>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4" name="矩形 183"/>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5" name="矩形 184"/>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6" name="矩形 185"/>
                <p:cNvSpPr/>
                <p:nvPr/>
              </p:nvSpPr>
              <p:spPr>
                <a:xfrm>
                  <a:off x="6929" y="4185"/>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7" name="矩形 186"/>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8" name="矩形 187"/>
                <p:cNvSpPr/>
                <p:nvPr/>
              </p:nvSpPr>
              <p:spPr>
                <a:xfrm>
                  <a:off x="6461"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9" name="矩形 188"/>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nvSpPr>
              <p:spPr>
                <a:xfrm>
                  <a:off x="6929" y="4652"/>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91" name="组合 190"/>
                <p:cNvGrpSpPr/>
                <p:nvPr/>
              </p:nvGrpSpPr>
              <p:grpSpPr>
                <a:xfrm>
                  <a:off x="5993" y="5119"/>
                  <a:ext cx="1872" cy="466"/>
                  <a:chOff x="3979" y="2427"/>
                  <a:chExt cx="1872" cy="466"/>
                </a:xfrm>
                <a:grpFill/>
              </p:grpSpPr>
              <p:sp>
                <p:nvSpPr>
                  <p:cNvPr id="192" name="矩形 191"/>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pic>
        <p:nvPicPr>
          <p:cNvPr id="218" name="图片 217"/>
          <p:cNvPicPr>
            <a:picLocks noChangeAspect="1"/>
          </p:cNvPicPr>
          <p:nvPr/>
        </p:nvPicPr>
        <p:blipFill>
          <a:blip r:embed="rId3"/>
          <a:stretch>
            <a:fillRect/>
          </a:stretch>
        </p:blipFill>
        <p:spPr>
          <a:xfrm>
            <a:off x="3605530" y="1287780"/>
            <a:ext cx="1624965" cy="1151890"/>
          </a:xfrm>
          <a:prstGeom prst="rect">
            <a:avLst/>
          </a:prstGeom>
        </p:spPr>
      </p:pic>
      <p:grpSp>
        <p:nvGrpSpPr>
          <p:cNvPr id="219" name="组合 218"/>
          <p:cNvGrpSpPr/>
          <p:nvPr/>
        </p:nvGrpSpPr>
        <p:grpSpPr>
          <a:xfrm>
            <a:off x="9313545" y="3105150"/>
            <a:ext cx="2025650" cy="899795"/>
            <a:chOff x="8699" y="8202"/>
            <a:chExt cx="3190" cy="1218"/>
          </a:xfrm>
        </p:grpSpPr>
        <p:sp>
          <p:nvSpPr>
            <p:cNvPr id="223" name="圆柱形 222"/>
            <p:cNvSpPr/>
            <p:nvPr/>
          </p:nvSpPr>
          <p:spPr>
            <a:xfrm>
              <a:off x="8699" y="8202"/>
              <a:ext cx="3191" cy="1218"/>
            </a:xfrm>
            <a:prstGeom prst="can">
              <a:avLst/>
            </a:prstGeom>
            <a:solidFill>
              <a:srgbClr val="F0F4F5"/>
            </a:solidFill>
            <a:ln>
              <a:solidFill>
                <a:srgbClr val="6982A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24" name="图片 223" descr="Milvus"/>
            <p:cNvPicPr>
              <a:picLocks noChangeAspect="1"/>
            </p:cNvPicPr>
            <p:nvPr/>
          </p:nvPicPr>
          <p:blipFill>
            <a:blip r:embed="rId4">
              <a:clrChange>
                <a:clrFrom>
                  <a:srgbClr val="F0F4F5">
                    <a:alpha val="100000"/>
                  </a:srgbClr>
                </a:clrFrom>
                <a:clrTo>
                  <a:srgbClr val="F0F4F5">
                    <a:alpha val="100000"/>
                    <a:alpha val="0"/>
                  </a:srgbClr>
                </a:clrTo>
              </a:clrChange>
            </a:blip>
            <a:stretch>
              <a:fillRect/>
            </a:stretch>
          </p:blipFill>
          <p:spPr>
            <a:xfrm>
              <a:off x="9775" y="8478"/>
              <a:ext cx="1083" cy="942"/>
            </a:xfrm>
            <a:prstGeom prst="rect">
              <a:avLst/>
            </a:prstGeom>
          </p:spPr>
        </p:pic>
      </p:grpSp>
      <p:cxnSp>
        <p:nvCxnSpPr>
          <p:cNvPr id="255" name="直接箭头连接符 254"/>
          <p:cNvCxnSpPr/>
          <p:nvPr/>
        </p:nvCxnSpPr>
        <p:spPr>
          <a:xfrm>
            <a:off x="5332730" y="2087880"/>
            <a:ext cx="371475" cy="0"/>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65" name="文本框 264"/>
          <p:cNvSpPr txBox="1"/>
          <p:nvPr/>
        </p:nvSpPr>
        <p:spPr>
          <a:xfrm>
            <a:off x="3816985" y="2501900"/>
            <a:ext cx="1413510" cy="27559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200" b="1">
                <a:latin typeface="Arial" panose="020B0604020202020204" pitchFamily="34" charset="0"/>
                <a:ea typeface="微软雅黑" panose="020B0503020204020204" pitchFamily="34" charset="-122"/>
              </a:rPr>
              <a:t>HWOBC</a:t>
            </a:r>
            <a:r>
              <a:rPr lang="zh-CN" altLang="en-US" sz="1200" b="1">
                <a:latin typeface="Arial" panose="020B0604020202020204" pitchFamily="34" charset="0"/>
                <a:ea typeface="微软雅黑" panose="020B0503020204020204" pitchFamily="34" charset="-122"/>
              </a:rPr>
              <a:t>数据库</a:t>
            </a:r>
          </a:p>
        </p:txBody>
      </p:sp>
      <p:grpSp>
        <p:nvGrpSpPr>
          <p:cNvPr id="367" name="组合 366"/>
          <p:cNvGrpSpPr/>
          <p:nvPr/>
        </p:nvGrpSpPr>
        <p:grpSpPr>
          <a:xfrm rot="5400000">
            <a:off x="4979670" y="2244725"/>
            <a:ext cx="2805430" cy="1101090"/>
            <a:chOff x="4709" y="1721"/>
            <a:chExt cx="4418" cy="1734"/>
          </a:xfrm>
        </p:grpSpPr>
        <p:grpSp>
          <p:nvGrpSpPr>
            <p:cNvPr id="368" name="组合 367"/>
            <p:cNvGrpSpPr/>
            <p:nvPr/>
          </p:nvGrpSpPr>
          <p:grpSpPr>
            <a:xfrm>
              <a:off x="4709" y="1721"/>
              <a:ext cx="4418" cy="1735"/>
              <a:chOff x="4324" y="6461"/>
              <a:chExt cx="7184" cy="2688"/>
            </a:xfrm>
          </p:grpSpPr>
          <p:sp>
            <p:nvSpPr>
              <p:cNvPr id="369" name="圆角矩形 368"/>
              <p:cNvSpPr/>
              <p:nvPr/>
            </p:nvSpPr>
            <p:spPr>
              <a:xfrm>
                <a:off x="4324" y="6461"/>
                <a:ext cx="7184" cy="2688"/>
              </a:xfrm>
              <a:prstGeom prst="roundRect">
                <a:avLst/>
              </a:prstGeom>
              <a:solidFill>
                <a:srgbClr val="92A5D8"/>
              </a:solidFill>
              <a:ln>
                <a:solidFill>
                  <a:srgbClr val="6982AD"/>
                </a:solidFill>
              </a:ln>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0" name="圆角矩形 369"/>
              <p:cNvSpPr/>
              <p:nvPr/>
            </p:nvSpPr>
            <p:spPr>
              <a:xfrm>
                <a:off x="4429" y="6558"/>
                <a:ext cx="6953" cy="2478"/>
              </a:xfrm>
              <a:prstGeom prst="roundRect">
                <a:avLst/>
              </a:prstGeom>
              <a:solidFill>
                <a:schemeClr val="bg1"/>
              </a:solidFill>
              <a:ln>
                <a:solidFill>
                  <a:srgbClr val="92A5D8"/>
                </a:solidFill>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pic>
          <p:nvPicPr>
            <p:cNvPr id="371" name="图片 370" descr="ResNet-50"/>
            <p:cNvPicPr>
              <a:picLocks noChangeAspect="1"/>
            </p:cNvPicPr>
            <p:nvPr/>
          </p:nvPicPr>
          <p:blipFill>
            <a:blip r:embed="rId5"/>
            <a:srcRect l="11275" t="10937" r="11529"/>
            <a:stretch>
              <a:fillRect/>
            </a:stretch>
          </p:blipFill>
          <p:spPr>
            <a:xfrm>
              <a:off x="4920" y="1933"/>
              <a:ext cx="4003" cy="1396"/>
            </a:xfrm>
            <a:prstGeom prst="rect">
              <a:avLst/>
            </a:prstGeom>
            <a:effectLst/>
          </p:spPr>
        </p:pic>
      </p:grpSp>
      <p:cxnSp>
        <p:nvCxnSpPr>
          <p:cNvPr id="70" name="直接箭头连接符 69"/>
          <p:cNvCxnSpPr/>
          <p:nvPr/>
        </p:nvCxnSpPr>
        <p:spPr>
          <a:xfrm>
            <a:off x="7019290" y="2087880"/>
            <a:ext cx="371475" cy="0"/>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3" name="肘形连接符 72"/>
          <p:cNvCxnSpPr/>
          <p:nvPr/>
        </p:nvCxnSpPr>
        <p:spPr>
          <a:xfrm>
            <a:off x="8613140" y="2028825"/>
            <a:ext cx="1689100" cy="1104900"/>
          </a:xfrm>
          <a:prstGeom prst="bentConnector3">
            <a:avLst>
              <a:gd name="adj1" fmla="val 100037"/>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97" name="文本框 396"/>
          <p:cNvSpPr txBox="1"/>
          <p:nvPr/>
        </p:nvSpPr>
        <p:spPr>
          <a:xfrm>
            <a:off x="10271760" y="4149090"/>
            <a:ext cx="1413510" cy="27559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200" b="1" dirty="0">
                <a:latin typeface="Arial" panose="020B0604020202020204" pitchFamily="34" charset="0"/>
                <a:ea typeface="微软雅黑" panose="020B0503020204020204" charset="-122"/>
              </a:rPr>
              <a:t>（分层导航小世界）</a:t>
            </a:r>
          </a:p>
        </p:txBody>
      </p:sp>
      <p:sp>
        <p:nvSpPr>
          <p:cNvPr id="264" name="文本框 263"/>
          <p:cNvSpPr txBox="1"/>
          <p:nvPr/>
        </p:nvSpPr>
        <p:spPr>
          <a:xfrm>
            <a:off x="767715" y="1642745"/>
            <a:ext cx="1035050"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800" b="1">
                <a:latin typeface="Arial" panose="020B0604020202020204" pitchFamily="34" charset="0"/>
                <a:ea typeface="微软雅黑" panose="020B0503020204020204" pitchFamily="34" charset="-122"/>
              </a:rPr>
              <a:t>存储</a:t>
            </a:r>
          </a:p>
        </p:txBody>
      </p:sp>
      <p:grpSp>
        <p:nvGrpSpPr>
          <p:cNvPr id="77" name="组合 76"/>
          <p:cNvGrpSpPr/>
          <p:nvPr/>
        </p:nvGrpSpPr>
        <p:grpSpPr>
          <a:xfrm>
            <a:off x="865505" y="3482340"/>
            <a:ext cx="8306435" cy="2265680"/>
            <a:chOff x="1363" y="5484"/>
            <a:chExt cx="13081" cy="3568"/>
          </a:xfrm>
        </p:grpSpPr>
        <p:sp>
          <p:nvSpPr>
            <p:cNvPr id="266" name="文本框 265"/>
            <p:cNvSpPr txBox="1"/>
            <p:nvPr/>
          </p:nvSpPr>
          <p:spPr>
            <a:xfrm>
              <a:off x="9053" y="6841"/>
              <a:ext cx="2232" cy="434"/>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1200" b="1">
                  <a:latin typeface="Arial" panose="020B0604020202020204" pitchFamily="34" charset="0"/>
                  <a:ea typeface="微软雅黑" panose="020B0503020204020204" pitchFamily="34" charset="-122"/>
                </a:rPr>
                <a:t>ResNet-50</a:t>
              </a:r>
              <a:r>
                <a:rPr lang="zh-CN" altLang="en-US" sz="1200" b="1">
                  <a:latin typeface="Arial" panose="020B0604020202020204" pitchFamily="34" charset="0"/>
                  <a:ea typeface="微软雅黑" panose="020B0503020204020204" pitchFamily="34" charset="-122"/>
                </a:rPr>
                <a:t>框架</a:t>
              </a:r>
            </a:p>
          </p:txBody>
        </p:sp>
        <p:grpSp>
          <p:nvGrpSpPr>
            <p:cNvPr id="334" name="组合 333"/>
            <p:cNvGrpSpPr/>
            <p:nvPr/>
          </p:nvGrpSpPr>
          <p:grpSpPr>
            <a:xfrm>
              <a:off x="11860" y="5540"/>
              <a:ext cx="1389" cy="1298"/>
              <a:chOff x="2406" y="5463"/>
              <a:chExt cx="1872" cy="1867"/>
            </a:xfrm>
            <a:solidFill>
              <a:srgbClr val="FFC000"/>
            </a:solidFill>
          </p:grpSpPr>
          <p:grpSp>
            <p:nvGrpSpPr>
              <p:cNvPr id="335" name="组合 334"/>
              <p:cNvGrpSpPr/>
              <p:nvPr/>
            </p:nvGrpSpPr>
            <p:grpSpPr>
              <a:xfrm>
                <a:off x="2406" y="5463"/>
                <a:ext cx="1872" cy="467"/>
                <a:chOff x="3979" y="2427"/>
                <a:chExt cx="1872" cy="467"/>
              </a:xfrm>
              <a:grpFill/>
            </p:grpSpPr>
            <p:sp>
              <p:nvSpPr>
                <p:cNvPr id="336" name="矩形 33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7" name="矩形 33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8" name="矩形 33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9" name="矩形 338"/>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40" name="组合 339"/>
              <p:cNvGrpSpPr/>
              <p:nvPr/>
            </p:nvGrpSpPr>
            <p:grpSpPr>
              <a:xfrm>
                <a:off x="2406" y="5930"/>
                <a:ext cx="1872" cy="466"/>
                <a:chOff x="3979" y="2427"/>
                <a:chExt cx="1872" cy="466"/>
              </a:xfrm>
              <a:grpFill/>
            </p:grpSpPr>
            <p:sp>
              <p:nvSpPr>
                <p:cNvPr id="341" name="矩形 34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2" name="矩形 341"/>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3" name="矩形 342"/>
                <p:cNvSpPr/>
                <p:nvPr/>
              </p:nvSpPr>
              <p:spPr>
                <a:xfrm>
                  <a:off x="5383"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4" name="矩形 34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45" name="组合 344"/>
              <p:cNvGrpSpPr/>
              <p:nvPr/>
            </p:nvGrpSpPr>
            <p:grpSpPr>
              <a:xfrm>
                <a:off x="2406" y="6397"/>
                <a:ext cx="1872" cy="466"/>
                <a:chOff x="3979" y="2427"/>
                <a:chExt cx="1872" cy="466"/>
              </a:xfrm>
              <a:grpFill/>
            </p:grpSpPr>
            <p:sp>
              <p:nvSpPr>
                <p:cNvPr id="346" name="矩形 345"/>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7" name="矩形 346"/>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8" name="矩形 347"/>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9" name="矩形 348"/>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50" name="组合 349"/>
              <p:cNvGrpSpPr/>
              <p:nvPr/>
            </p:nvGrpSpPr>
            <p:grpSpPr>
              <a:xfrm>
                <a:off x="2406" y="6864"/>
                <a:ext cx="1872" cy="466"/>
                <a:chOff x="3979" y="2427"/>
                <a:chExt cx="1872" cy="466"/>
              </a:xfrm>
              <a:grpFill/>
            </p:grpSpPr>
            <p:sp>
              <p:nvSpPr>
                <p:cNvPr id="351" name="矩形 350"/>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2" name="矩形 351"/>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3" name="矩形 352"/>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4" name="矩形 353"/>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pic>
          <p:nvPicPr>
            <p:cNvPr id="358" name="图片 357" descr="微信图片_20240530172516"/>
            <p:cNvPicPr>
              <a:picLocks noChangeAspect="1"/>
            </p:cNvPicPr>
            <p:nvPr/>
          </p:nvPicPr>
          <p:blipFill>
            <a:blip r:embed="rId6"/>
            <a:stretch>
              <a:fillRect/>
            </a:stretch>
          </p:blipFill>
          <p:spPr>
            <a:xfrm>
              <a:off x="5492" y="5484"/>
              <a:ext cx="1327" cy="1327"/>
            </a:xfrm>
            <a:prstGeom prst="rect">
              <a:avLst/>
            </a:prstGeom>
            <a:ln>
              <a:solidFill>
                <a:schemeClr val="bg2"/>
              </a:solidFill>
            </a:ln>
            <a:effectLst>
              <a:outerShdw blurRad="50800" dist="38100" dir="2700000" algn="tl" rotWithShape="0">
                <a:prstClr val="black">
                  <a:alpha val="40000"/>
                </a:prstClr>
              </a:outerShdw>
            </a:effectLst>
          </p:spPr>
        </p:pic>
        <p:grpSp>
          <p:nvGrpSpPr>
            <p:cNvPr id="359" name="组合 358"/>
            <p:cNvGrpSpPr/>
            <p:nvPr/>
          </p:nvGrpSpPr>
          <p:grpSpPr>
            <a:xfrm>
              <a:off x="2899" y="5596"/>
              <a:ext cx="1964" cy="3456"/>
              <a:chOff x="1264" y="1961"/>
              <a:chExt cx="1964" cy="3456"/>
            </a:xfrm>
          </p:grpSpPr>
          <p:pic>
            <p:nvPicPr>
              <p:cNvPr id="360" name="图片 359" descr="用户"/>
              <p:cNvPicPr>
                <a:picLocks noChangeAspect="1"/>
              </p:cNvPicPr>
              <p:nvPr/>
            </p:nvPicPr>
            <p:blipFill>
              <a:blip r:embed="rId7"/>
              <a:stretch>
                <a:fillRect/>
              </a:stretch>
            </p:blipFill>
            <p:spPr>
              <a:xfrm>
                <a:off x="1264" y="3001"/>
                <a:ext cx="1964" cy="1483"/>
              </a:xfrm>
              <a:prstGeom prst="rect">
                <a:avLst/>
              </a:prstGeom>
            </p:spPr>
          </p:pic>
          <p:sp>
            <p:nvSpPr>
              <p:cNvPr id="361" name="圆角矩形 360"/>
              <p:cNvSpPr/>
              <p:nvPr/>
            </p:nvSpPr>
            <p:spPr>
              <a:xfrm>
                <a:off x="1428" y="1961"/>
                <a:ext cx="1637" cy="3456"/>
              </a:xfrm>
              <a:prstGeom prst="roundRect">
                <a:avLst/>
              </a:prstGeom>
              <a:ln>
                <a:solidFill>
                  <a:srgbClr val="92A5D8"/>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
          <p:nvSpPr>
            <p:cNvPr id="366" name="圆角矩形 365"/>
            <p:cNvSpPr/>
            <p:nvPr/>
          </p:nvSpPr>
          <p:spPr>
            <a:xfrm>
              <a:off x="7597" y="5596"/>
              <a:ext cx="680" cy="3456"/>
            </a:xfrm>
            <a:prstGeom prst="roundRect">
              <a:avLst/>
            </a:prstGeom>
            <a:solidFill>
              <a:srgbClr val="C8C8C8"/>
            </a:solidFill>
            <a:ln>
              <a:solidFill>
                <a:srgbClr val="C1C1C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b="1">
                  <a:solidFill>
                    <a:schemeClr val="tx1"/>
                  </a:solidFill>
                </a:rPr>
                <a:t>检索界面</a:t>
              </a:r>
            </a:p>
          </p:txBody>
        </p:sp>
        <p:cxnSp>
          <p:nvCxnSpPr>
            <p:cNvPr id="372" name="直接箭头连接符 371"/>
            <p:cNvCxnSpPr/>
            <p:nvPr/>
          </p:nvCxnSpPr>
          <p:spPr>
            <a:xfrm flipV="1">
              <a:off x="4748" y="5999"/>
              <a:ext cx="567" cy="4"/>
            </a:xfrm>
            <a:prstGeom prst="straightConnector1">
              <a:avLst/>
            </a:prstGeom>
            <a:ln w="25400">
              <a:solidFill>
                <a:schemeClr val="tx1"/>
              </a:solidFill>
              <a:bevel/>
              <a:tailEnd type="triangle" w="lg" len="lg"/>
            </a:ln>
          </p:spPr>
          <p:style>
            <a:lnRef idx="2">
              <a:schemeClr val="accent1"/>
            </a:lnRef>
            <a:fillRef idx="0">
              <a:srgbClr val="FFFFFF"/>
            </a:fillRef>
            <a:effectRef idx="0">
              <a:srgbClr val="FFFFFF"/>
            </a:effectRef>
            <a:fontRef idx="minor">
              <a:schemeClr val="tx1"/>
            </a:fontRef>
          </p:style>
        </p:cxnSp>
        <p:cxnSp>
          <p:nvCxnSpPr>
            <p:cNvPr id="373" name="直接箭头连接符 372"/>
            <p:cNvCxnSpPr/>
            <p:nvPr/>
          </p:nvCxnSpPr>
          <p:spPr>
            <a:xfrm>
              <a:off x="6950" y="6003"/>
              <a:ext cx="5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4" name="直接箭头连接符 373"/>
            <p:cNvCxnSpPr/>
            <p:nvPr/>
          </p:nvCxnSpPr>
          <p:spPr>
            <a:xfrm>
              <a:off x="8468" y="6003"/>
              <a:ext cx="5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5" name="直接箭头连接符 374"/>
            <p:cNvCxnSpPr/>
            <p:nvPr/>
          </p:nvCxnSpPr>
          <p:spPr>
            <a:xfrm>
              <a:off x="11054" y="6003"/>
              <a:ext cx="5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2" name="直接箭头连接符 71"/>
            <p:cNvCxnSpPr/>
            <p:nvPr/>
          </p:nvCxnSpPr>
          <p:spPr>
            <a:xfrm>
              <a:off x="13454" y="6005"/>
              <a:ext cx="990"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5" name="文本框 74"/>
            <p:cNvSpPr txBox="1"/>
            <p:nvPr/>
          </p:nvSpPr>
          <p:spPr>
            <a:xfrm>
              <a:off x="5492" y="6874"/>
              <a:ext cx="1850" cy="401"/>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pitchFamily="34" charset="-122"/>
                </a:rPr>
                <a:t>待检甲骨字</a:t>
              </a:r>
            </a:p>
          </p:txBody>
        </p:sp>
        <p:sp>
          <p:nvSpPr>
            <p:cNvPr id="249" name="文本框 248"/>
            <p:cNvSpPr txBox="1"/>
            <p:nvPr/>
          </p:nvSpPr>
          <p:spPr>
            <a:xfrm>
              <a:off x="11997" y="6874"/>
              <a:ext cx="1618" cy="401"/>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dirty="0">
                  <a:latin typeface="Arial" panose="020B0604020202020204" pitchFamily="34" charset="0"/>
                  <a:ea typeface="微软雅黑" panose="020B0503020204020204" pitchFamily="34" charset="-122"/>
                </a:rPr>
                <a:t>向量检索</a:t>
              </a:r>
            </a:p>
          </p:txBody>
        </p:sp>
        <p:sp>
          <p:nvSpPr>
            <p:cNvPr id="76" name="文本框 75"/>
            <p:cNvSpPr txBox="1"/>
            <p:nvPr/>
          </p:nvSpPr>
          <p:spPr>
            <a:xfrm>
              <a:off x="1363" y="7673"/>
              <a:ext cx="1630" cy="5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800" b="1">
                  <a:latin typeface="Arial" panose="020B0604020202020204" pitchFamily="34" charset="0"/>
                  <a:ea typeface="微软雅黑" panose="020B0503020204020204" pitchFamily="34" charset="-122"/>
                </a:rPr>
                <a:t>检索</a:t>
              </a:r>
            </a:p>
          </p:txBody>
        </p:sp>
      </p:grpSp>
      <p:grpSp>
        <p:nvGrpSpPr>
          <p:cNvPr id="396" name="组合 395"/>
          <p:cNvGrpSpPr/>
          <p:nvPr/>
        </p:nvGrpSpPr>
        <p:grpSpPr>
          <a:xfrm>
            <a:off x="3014980" y="3996690"/>
            <a:ext cx="7312025" cy="1944370"/>
            <a:chOff x="4748" y="6294"/>
            <a:chExt cx="11515" cy="3062"/>
          </a:xfrm>
        </p:grpSpPr>
        <p:sp>
          <p:nvSpPr>
            <p:cNvPr id="248" name="文本框 247"/>
            <p:cNvSpPr txBox="1"/>
            <p:nvPr/>
          </p:nvSpPr>
          <p:spPr>
            <a:xfrm>
              <a:off x="5774" y="8955"/>
              <a:ext cx="1632" cy="401"/>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pitchFamily="34" charset="-122"/>
                </a:rPr>
                <a:t>检索结果</a:t>
              </a:r>
            </a:p>
          </p:txBody>
        </p:sp>
        <p:grpSp>
          <p:nvGrpSpPr>
            <p:cNvPr id="272" name="组合 271"/>
            <p:cNvGrpSpPr/>
            <p:nvPr/>
          </p:nvGrpSpPr>
          <p:grpSpPr>
            <a:xfrm>
              <a:off x="11836" y="7537"/>
              <a:ext cx="1470" cy="1417"/>
              <a:chOff x="14766" y="2117"/>
              <a:chExt cx="2340" cy="2333"/>
            </a:xfrm>
          </p:grpSpPr>
          <p:grpSp>
            <p:nvGrpSpPr>
              <p:cNvPr id="273" name="组合 272"/>
              <p:cNvGrpSpPr/>
              <p:nvPr/>
            </p:nvGrpSpPr>
            <p:grpSpPr>
              <a:xfrm>
                <a:off x="14766" y="2117"/>
                <a:ext cx="1872" cy="1867"/>
                <a:chOff x="5993" y="3718"/>
                <a:chExt cx="1872" cy="1867"/>
              </a:xfrm>
              <a:solidFill>
                <a:srgbClr val="92D050"/>
              </a:solidFill>
            </p:grpSpPr>
            <p:grpSp>
              <p:nvGrpSpPr>
                <p:cNvPr id="274" name="组合 273"/>
                <p:cNvGrpSpPr/>
                <p:nvPr/>
              </p:nvGrpSpPr>
              <p:grpSpPr>
                <a:xfrm>
                  <a:off x="5993" y="3718"/>
                  <a:ext cx="1872" cy="466"/>
                  <a:chOff x="3979" y="2427"/>
                  <a:chExt cx="1872" cy="466"/>
                </a:xfrm>
                <a:grpFill/>
              </p:grpSpPr>
              <p:sp>
                <p:nvSpPr>
                  <p:cNvPr id="275" name="矩形 27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6" name="矩形 275"/>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7" name="矩形 27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8" name="矩形 277"/>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79" name="矩形 278"/>
                <p:cNvSpPr/>
                <p:nvPr/>
              </p:nvSpPr>
              <p:spPr>
                <a:xfrm>
                  <a:off x="5993"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0" name="矩形 279"/>
                <p:cNvSpPr/>
                <p:nvPr/>
              </p:nvSpPr>
              <p:spPr>
                <a:xfrm>
                  <a:off x="6461"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1" name="矩形 280"/>
                <p:cNvSpPr/>
                <p:nvPr/>
              </p:nvSpPr>
              <p:spPr>
                <a:xfrm>
                  <a:off x="7397"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2" name="矩形 281"/>
                <p:cNvSpPr/>
                <p:nvPr/>
              </p:nvSpPr>
              <p:spPr>
                <a:xfrm>
                  <a:off x="6929" y="4185"/>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3" name="矩形 282"/>
                <p:cNvSpPr/>
                <p:nvPr/>
              </p:nvSpPr>
              <p:spPr>
                <a:xfrm>
                  <a:off x="5993"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4" name="矩形 283"/>
                <p:cNvSpPr/>
                <p:nvPr/>
              </p:nvSpPr>
              <p:spPr>
                <a:xfrm>
                  <a:off x="6461"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5" name="矩形 284"/>
                <p:cNvSpPr/>
                <p:nvPr/>
              </p:nvSpPr>
              <p:spPr>
                <a:xfrm>
                  <a:off x="7397"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6" name="矩形 285"/>
                <p:cNvSpPr/>
                <p:nvPr/>
              </p:nvSpPr>
              <p:spPr>
                <a:xfrm>
                  <a:off x="6929" y="4652"/>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87" name="组合 286"/>
                <p:cNvGrpSpPr/>
                <p:nvPr/>
              </p:nvGrpSpPr>
              <p:grpSpPr>
                <a:xfrm>
                  <a:off x="5993" y="5119"/>
                  <a:ext cx="1872" cy="466"/>
                  <a:chOff x="3979" y="2427"/>
                  <a:chExt cx="1872" cy="466"/>
                </a:xfrm>
                <a:grpFill/>
              </p:grpSpPr>
              <p:sp>
                <p:nvSpPr>
                  <p:cNvPr id="288" name="矩形 287"/>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9" name="矩形 288"/>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0" name="矩形 289"/>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1" name="矩形 290"/>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292" name="组合 291"/>
              <p:cNvGrpSpPr/>
              <p:nvPr/>
            </p:nvGrpSpPr>
            <p:grpSpPr>
              <a:xfrm>
                <a:off x="14981" y="2341"/>
                <a:ext cx="1872" cy="1867"/>
                <a:chOff x="3979" y="2427"/>
                <a:chExt cx="1872" cy="1867"/>
              </a:xfrm>
              <a:solidFill>
                <a:srgbClr val="7030A0"/>
              </a:solidFill>
            </p:grpSpPr>
            <p:grpSp>
              <p:nvGrpSpPr>
                <p:cNvPr id="293" name="组合 292"/>
                <p:cNvGrpSpPr/>
                <p:nvPr/>
              </p:nvGrpSpPr>
              <p:grpSpPr>
                <a:xfrm>
                  <a:off x="3979" y="2427"/>
                  <a:ext cx="1872" cy="466"/>
                  <a:chOff x="3979" y="2427"/>
                  <a:chExt cx="1872" cy="466"/>
                </a:xfrm>
                <a:grpFill/>
              </p:grpSpPr>
              <p:sp>
                <p:nvSpPr>
                  <p:cNvPr id="294" name="矩形 293"/>
                  <p:cNvSpPr/>
                  <p:nvPr/>
                </p:nvSpPr>
                <p:spPr>
                  <a:xfrm>
                    <a:off x="3979"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5" name="矩形 294"/>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6" name="矩形 295"/>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7" name="矩形 296"/>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98" name="组合 297"/>
                <p:cNvGrpSpPr/>
                <p:nvPr/>
              </p:nvGrpSpPr>
              <p:grpSpPr>
                <a:xfrm>
                  <a:off x="3979" y="2894"/>
                  <a:ext cx="1872" cy="466"/>
                  <a:chOff x="3979" y="2427"/>
                  <a:chExt cx="1872" cy="466"/>
                </a:xfrm>
                <a:grpFill/>
              </p:grpSpPr>
              <p:sp>
                <p:nvSpPr>
                  <p:cNvPr id="299" name="矩形 298"/>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0" name="矩形 299"/>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1" name="矩形 300"/>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2" name="矩形 301"/>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03" name="组合 302"/>
                <p:cNvGrpSpPr/>
                <p:nvPr/>
              </p:nvGrpSpPr>
              <p:grpSpPr>
                <a:xfrm>
                  <a:off x="3979" y="3361"/>
                  <a:ext cx="1872" cy="466"/>
                  <a:chOff x="3979" y="2427"/>
                  <a:chExt cx="1872" cy="466"/>
                </a:xfrm>
                <a:grpFill/>
              </p:grpSpPr>
              <p:sp>
                <p:nvSpPr>
                  <p:cNvPr id="304" name="矩形 303"/>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5" name="矩形 304"/>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6" name="矩形 305"/>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7" name="矩形 306"/>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08" name="组合 307"/>
                <p:cNvGrpSpPr/>
                <p:nvPr/>
              </p:nvGrpSpPr>
              <p:grpSpPr>
                <a:xfrm>
                  <a:off x="3979" y="3828"/>
                  <a:ext cx="1872" cy="466"/>
                  <a:chOff x="3979" y="2427"/>
                  <a:chExt cx="1872" cy="466"/>
                </a:xfrm>
                <a:grpFill/>
              </p:grpSpPr>
              <p:sp>
                <p:nvSpPr>
                  <p:cNvPr id="309" name="矩形 308"/>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0" name="矩形 309"/>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1" name="矩形 310"/>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2" name="矩形 311"/>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313" name="组合 312"/>
              <p:cNvGrpSpPr/>
              <p:nvPr/>
            </p:nvGrpSpPr>
            <p:grpSpPr>
              <a:xfrm>
                <a:off x="15234" y="2584"/>
                <a:ext cx="1872" cy="1867"/>
                <a:chOff x="2406" y="5463"/>
                <a:chExt cx="1872" cy="1867"/>
              </a:xfrm>
            </p:grpSpPr>
            <p:grpSp>
              <p:nvGrpSpPr>
                <p:cNvPr id="314" name="组合 313"/>
                <p:cNvGrpSpPr/>
                <p:nvPr/>
              </p:nvGrpSpPr>
              <p:grpSpPr>
                <a:xfrm>
                  <a:off x="2406" y="5463"/>
                  <a:ext cx="1872" cy="467"/>
                  <a:chOff x="3979" y="2427"/>
                  <a:chExt cx="1872" cy="467"/>
                </a:xfrm>
                <a:solidFill>
                  <a:srgbClr val="406CBA"/>
                </a:solidFill>
              </p:grpSpPr>
              <p:sp>
                <p:nvSpPr>
                  <p:cNvPr id="315" name="矩形 31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6" name="矩形 315"/>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7" name="矩形 31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8" name="矩形 317"/>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19" name="组合 318"/>
                <p:cNvGrpSpPr/>
                <p:nvPr/>
              </p:nvGrpSpPr>
              <p:grpSpPr>
                <a:xfrm>
                  <a:off x="2406" y="5930"/>
                  <a:ext cx="1872" cy="466"/>
                  <a:chOff x="3979" y="2427"/>
                  <a:chExt cx="1872" cy="466"/>
                </a:xfrm>
                <a:solidFill>
                  <a:srgbClr val="406CBA"/>
                </a:solidFill>
              </p:grpSpPr>
              <p:sp>
                <p:nvSpPr>
                  <p:cNvPr id="320" name="矩形 319"/>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1" name="矩形 320"/>
                  <p:cNvSpPr/>
                  <p:nvPr/>
                </p:nvSpPr>
                <p:spPr>
                  <a:xfrm>
                    <a:off x="4447"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2" name="矩形 32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3" name="矩形 322"/>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24" name="组合 323"/>
                <p:cNvGrpSpPr/>
                <p:nvPr/>
              </p:nvGrpSpPr>
              <p:grpSpPr>
                <a:xfrm>
                  <a:off x="2406" y="6397"/>
                  <a:ext cx="1872" cy="466"/>
                  <a:chOff x="3979" y="2427"/>
                  <a:chExt cx="1872" cy="466"/>
                </a:xfrm>
                <a:solidFill>
                  <a:srgbClr val="406CBA"/>
                </a:solidFill>
              </p:grpSpPr>
              <p:sp>
                <p:nvSpPr>
                  <p:cNvPr id="325" name="矩形 324"/>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6" name="矩形 325"/>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7" name="矩形 326"/>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8" name="矩形 327"/>
                  <p:cNvSpPr/>
                  <p:nvPr/>
                </p:nvSpPr>
                <p:spPr>
                  <a:xfrm>
                    <a:off x="4915" y="2427"/>
                    <a:ext cx="468" cy="467"/>
                  </a:xfrm>
                  <a:prstGeom prst="rect">
                    <a:avLst/>
                  </a:prstGeom>
                  <a:solidFill>
                    <a:schemeClr val="tx1"/>
                  </a:solid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29" name="组合 328"/>
                <p:cNvGrpSpPr/>
                <p:nvPr/>
              </p:nvGrpSpPr>
              <p:grpSpPr>
                <a:xfrm>
                  <a:off x="2406" y="6864"/>
                  <a:ext cx="1872" cy="466"/>
                  <a:chOff x="3979" y="2427"/>
                  <a:chExt cx="1872" cy="466"/>
                </a:xfrm>
                <a:solidFill>
                  <a:srgbClr val="406CBA"/>
                </a:solidFill>
              </p:grpSpPr>
              <p:sp>
                <p:nvSpPr>
                  <p:cNvPr id="330" name="矩形 329"/>
                  <p:cNvSpPr/>
                  <p:nvPr/>
                </p:nvSpPr>
                <p:spPr>
                  <a:xfrm>
                    <a:off x="3979"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1" name="矩形 330"/>
                  <p:cNvSpPr/>
                  <p:nvPr/>
                </p:nvSpPr>
                <p:spPr>
                  <a:xfrm>
                    <a:off x="4447"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2" name="矩形 331"/>
                  <p:cNvSpPr/>
                  <p:nvPr/>
                </p:nvSpPr>
                <p:spPr>
                  <a:xfrm>
                    <a:off x="5383"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3" name="矩形 332"/>
                  <p:cNvSpPr/>
                  <p:nvPr/>
                </p:nvSpPr>
                <p:spPr>
                  <a:xfrm>
                    <a:off x="4915" y="2427"/>
                    <a:ext cx="468" cy="467"/>
                  </a:xfrm>
                  <a:prstGeom prst="rect">
                    <a:avLst/>
                  </a:prstGeom>
                  <a:grpFill/>
                  <a:ln>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grpSp>
          <p:nvGrpSpPr>
            <p:cNvPr id="362" name="组合 361"/>
            <p:cNvGrpSpPr/>
            <p:nvPr/>
          </p:nvGrpSpPr>
          <p:grpSpPr>
            <a:xfrm>
              <a:off x="5549" y="7545"/>
              <a:ext cx="1351" cy="1357"/>
              <a:chOff x="4025" y="1859"/>
              <a:chExt cx="1351" cy="1357"/>
            </a:xfrm>
          </p:grpSpPr>
          <p:pic>
            <p:nvPicPr>
              <p:cNvPr id="363" name="图片 362" descr="微信图片_20240530172516"/>
              <p:cNvPicPr>
                <a:picLocks noChangeAspect="1"/>
              </p:cNvPicPr>
              <p:nvPr/>
            </p:nvPicPr>
            <p:blipFill>
              <a:blip r:embed="rId6"/>
              <a:stretch>
                <a:fillRect/>
              </a:stretch>
            </p:blipFill>
            <p:spPr>
              <a:xfrm>
                <a:off x="4025" y="1859"/>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364" name="图片 363" descr="微信图片_20240530172516"/>
              <p:cNvPicPr>
                <a:picLocks noChangeAspect="1"/>
              </p:cNvPicPr>
              <p:nvPr/>
            </p:nvPicPr>
            <p:blipFill>
              <a:blip r:embed="rId6"/>
              <a:stretch>
                <a:fillRect/>
              </a:stretch>
            </p:blipFill>
            <p:spPr>
              <a:xfrm>
                <a:off x="4137" y="1967"/>
                <a:ext cx="1134" cy="1134"/>
              </a:xfrm>
              <a:prstGeom prst="rect">
                <a:avLst/>
              </a:prstGeom>
              <a:ln>
                <a:solidFill>
                  <a:srgbClr val="92A5D8"/>
                </a:solidFill>
              </a:ln>
              <a:effectLst>
                <a:outerShdw blurRad="50800" dist="38100" dir="2700000" algn="tl" rotWithShape="0">
                  <a:prstClr val="black">
                    <a:alpha val="40000"/>
                  </a:prstClr>
                </a:outerShdw>
              </a:effectLst>
            </p:spPr>
          </p:pic>
          <p:pic>
            <p:nvPicPr>
              <p:cNvPr id="365" name="图片 364" descr="微信图片_202405301747271"/>
              <p:cNvPicPr>
                <a:picLocks noChangeAspect="1"/>
              </p:cNvPicPr>
              <p:nvPr/>
            </p:nvPicPr>
            <p:blipFill>
              <a:blip r:embed="rId8"/>
              <a:stretch>
                <a:fillRect/>
              </a:stretch>
            </p:blipFill>
            <p:spPr>
              <a:xfrm>
                <a:off x="4242" y="2082"/>
                <a:ext cx="1134" cy="1134"/>
              </a:xfrm>
              <a:prstGeom prst="rect">
                <a:avLst/>
              </a:prstGeom>
              <a:ln>
                <a:solidFill>
                  <a:srgbClr val="92A5D8"/>
                </a:solidFill>
              </a:ln>
              <a:effectLst>
                <a:outerShdw blurRad="50800" dist="38100" dir="2700000" algn="tl" rotWithShape="0">
                  <a:prstClr val="black">
                    <a:alpha val="40000"/>
                  </a:prstClr>
                </a:outerShdw>
              </a:effectLst>
            </p:spPr>
          </p:pic>
        </p:grpSp>
        <p:cxnSp>
          <p:nvCxnSpPr>
            <p:cNvPr id="377" name="直接箭头连接符 376"/>
            <p:cNvCxnSpPr/>
            <p:nvPr/>
          </p:nvCxnSpPr>
          <p:spPr>
            <a:xfrm flipH="1" flipV="1">
              <a:off x="8468" y="8042"/>
              <a:ext cx="3114" cy="22"/>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8" name="直接箭头连接符 377"/>
            <p:cNvCxnSpPr/>
            <p:nvPr/>
          </p:nvCxnSpPr>
          <p:spPr>
            <a:xfrm flipH="1" flipV="1">
              <a:off x="6950" y="8033"/>
              <a:ext cx="511" cy="9"/>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9" name="直接箭头连接符 378"/>
            <p:cNvCxnSpPr/>
            <p:nvPr/>
          </p:nvCxnSpPr>
          <p:spPr>
            <a:xfrm flipH="1" flipV="1">
              <a:off x="4748" y="8017"/>
              <a:ext cx="667" cy="4"/>
            </a:xfrm>
            <a:prstGeom prst="straightConnector1">
              <a:avLst/>
            </a:prstGeom>
            <a:ln w="25400">
              <a:solidFill>
                <a:schemeClr val="tx1"/>
              </a:solidFill>
              <a:tailEnd type="triangle" w="lg" len="lg"/>
            </a:ln>
          </p:spPr>
          <p:style>
            <a:lnRef idx="2">
              <a:schemeClr val="accent1"/>
            </a:lnRef>
            <a:fillRef idx="0">
              <a:srgbClr val="FFFFFF"/>
            </a:fillRef>
            <a:effectRef idx="0">
              <a:srgbClr val="FFFFFF"/>
            </a:effectRef>
            <a:fontRef idx="minor">
              <a:schemeClr val="tx1"/>
            </a:fontRef>
          </p:style>
        </p:cxnSp>
        <p:sp>
          <p:nvSpPr>
            <p:cNvPr id="250" name="文本框 249"/>
            <p:cNvSpPr txBox="1"/>
            <p:nvPr/>
          </p:nvSpPr>
          <p:spPr>
            <a:xfrm>
              <a:off x="11997" y="8955"/>
              <a:ext cx="1334" cy="401"/>
            </a:xfrm>
            <a:prstGeom prst="rect">
              <a:avLst/>
            </a:prstGeom>
          </p:spPr>
          <p:txBody>
            <a:bodyPr wrap="square">
              <a:noAutofit/>
              <a:extLst>
                <a:ext uri="{4A0BC546-FE56-4ADE-93B0-CB8AF2F6F144}">
                  <wpsdc:textFrameExt xmlns:wpsdc="http://www.wps.cn/officeDocument/2022/drawingmlCustomData" xmlns="" type="text"/>
                </a:ext>
              </a:extLst>
            </a:bodyPr>
            <a:lstStyle/>
            <a:p>
              <a:pPr algn="l"/>
              <a:r>
                <a:rPr lang="zh-CN" altLang="en-US" sz="1200" b="1">
                  <a:latin typeface="Arial" panose="020B0604020202020204" pitchFamily="34" charset="0"/>
                  <a:ea typeface="微软雅黑" panose="020B0503020204020204" pitchFamily="34" charset="-122"/>
                </a:rPr>
                <a:t>结果向量</a:t>
              </a:r>
            </a:p>
          </p:txBody>
        </p:sp>
        <p:cxnSp>
          <p:nvCxnSpPr>
            <p:cNvPr id="394" name="肘形连接符 393"/>
            <p:cNvCxnSpPr/>
            <p:nvPr/>
          </p:nvCxnSpPr>
          <p:spPr>
            <a:xfrm rot="5400000">
              <a:off x="13949" y="5795"/>
              <a:ext cx="1815" cy="2813"/>
            </a:xfrm>
            <a:prstGeom prst="bentConnector2">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grpSp>
      <p:sp>
        <p:nvSpPr>
          <p:cNvPr id="71" name="文本框 70">
            <a:extLst>
              <a:ext uri="{FF2B5EF4-FFF2-40B4-BE49-F238E27FC236}">
                <a16:creationId xmlns:a16="http://schemas.microsoft.com/office/drawing/2014/main" id="{812BEEB4-0086-88C0-F3BC-AF71A97E1FD2}"/>
              </a:ext>
            </a:extLst>
          </p:cNvPr>
          <p:cNvSpPr txBox="1"/>
          <p:nvPr/>
        </p:nvSpPr>
        <p:spPr>
          <a:xfrm>
            <a:off x="9552000" y="4149000"/>
            <a:ext cx="910997" cy="276999"/>
          </a:xfrm>
          <a:prstGeom prst="rect">
            <a:avLst/>
          </a:prstGeom>
          <a:noFill/>
        </p:spPr>
        <p:txBody>
          <a:bodyPr wrap="square">
            <a:spAutoFit/>
          </a:bodyPr>
          <a:lstStyle/>
          <a:p>
            <a:pPr algn="l"/>
            <a:r>
              <a:rPr lang="en-US" altLang="zh-CN" sz="1200" b="1" dirty="0">
                <a:latin typeface="Arial" panose="020B0604020202020204" pitchFamily="34" charset="0"/>
                <a:ea typeface="微软雅黑" panose="020B0503020204020204" pitchFamily="34" charset="-122"/>
              </a:rPr>
              <a:t>HNSW</a:t>
            </a:r>
            <a:endParaRPr lang="zh-CN" altLang="en-US" sz="1800" b="1" dirty="0">
              <a:latin typeface="Arial" panose="020B060402020202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anim calcmode="lin" valueType="num">
                                      <p:cBhvr additive="base">
                                        <p:cTn id="19" dur="500" fill="hold"/>
                                        <p:tgtEl>
                                          <p:spTgt spid="396"/>
                                        </p:tgtEl>
                                        <p:attrNameLst>
                                          <p:attrName>ppt_x</p:attrName>
                                        </p:attrNameLst>
                                      </p:cBhvr>
                                      <p:tavLst>
                                        <p:tav tm="0">
                                          <p:val>
                                            <p:strVal val="#ppt_x"/>
                                          </p:val>
                                        </p:tav>
                                        <p:tav tm="100000">
                                          <p:val>
                                            <p:strVal val="#ppt_x"/>
                                          </p:val>
                                        </p:tav>
                                      </p:tavLst>
                                    </p:anim>
                                    <p:anim calcmode="lin" valueType="num">
                                      <p:cBhvr additive="base">
                                        <p:cTn id="20" dur="500" fill="hold"/>
                                        <p:tgtEl>
                                          <p:spTgt spid="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747E-27A7-B2C3-5EDB-F3F834BDEF0D}"/>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3C23C4C8-C1FD-EA42-1069-79D66CF164CA}"/>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9942B2F7-C5B5-BCFB-808E-31CD5F99D292}"/>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F64CF79-7B0B-9526-76DA-58BB21CEF366}"/>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检索系统</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6AA4CF37-8BAC-85DF-3BC0-E50B5C9EDD89}"/>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2F3B8032-43B6-AD88-D8D4-8FBA5E227E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000" y="1197000"/>
            <a:ext cx="8804937" cy="5336195"/>
          </a:xfrm>
          <a:prstGeom prst="rect">
            <a:avLst/>
          </a:prstGeom>
          <a:noFill/>
          <a:ln>
            <a:noFill/>
          </a:ln>
        </p:spPr>
      </p:pic>
    </p:spTree>
    <p:extLst>
      <p:ext uri="{BB962C8B-B14F-4D97-AF65-F5344CB8AC3E}">
        <p14:creationId xmlns:p14="http://schemas.microsoft.com/office/powerpoint/2010/main" val="2782541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235065" y="2358390"/>
            <a:ext cx="3631565" cy="1052195"/>
          </a:xfrm>
          <a:prstGeom prst="rect">
            <a:avLst/>
          </a:prstGeom>
          <a:noFill/>
        </p:spPr>
        <p:txBody>
          <a:bodyPr wrap="square" rtlCol="0">
            <a:no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实验结果</a:t>
            </a:r>
            <a:endParaRPr lang="zh-CN" altLang="en-US" sz="6000" b="1" dirty="0">
              <a:latin typeface="Arial" panose="020B0604020202020204" pitchFamily="34" charset="0"/>
              <a:ea typeface="微软雅黑" panose="020B0503020204020204" pitchFamily="34" charset="-122"/>
            </a:endParaRPr>
          </a:p>
          <a:p>
            <a:pPr algn="ctr">
              <a:lnSpc>
                <a:spcPct val="130000"/>
              </a:lnSpc>
            </a:pP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662393"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第三部分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5645-D1A9-101B-50C9-6C372CBCEE3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DE768AA0-1DA7-35BC-5DD2-A8833F7C5D2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A9F8E439-F74D-909F-2E42-17BF027259E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4F5DC18-8BA8-9B1F-D2D5-01C6FBCF83B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检索示例</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848CACB8-AA0A-345D-DDDD-7F1BFB52E357}"/>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378C38E7-CA0B-9E2D-A645-9C7D05A744CC}"/>
              </a:ext>
            </a:extLst>
          </p:cNvPr>
          <p:cNvGrpSpPr/>
          <p:nvPr>
            <p:custDataLst>
              <p:tags r:id="rId1"/>
            </p:custDataLst>
          </p:nvPr>
        </p:nvGrpSpPr>
        <p:grpSpPr>
          <a:xfrm>
            <a:off x="7392035" y="1196975"/>
            <a:ext cx="4472940" cy="2459355"/>
            <a:chOff x="11641" y="1885"/>
            <a:chExt cx="7044" cy="3873"/>
          </a:xfrm>
        </p:grpSpPr>
        <p:sp>
          <p:nvSpPr>
            <p:cNvPr id="12" name="TextBox 3">
              <a:extLst>
                <a:ext uri="{FF2B5EF4-FFF2-40B4-BE49-F238E27FC236}">
                  <a16:creationId xmlns:a16="http://schemas.microsoft.com/office/drawing/2014/main" id="{DE87353F-34A0-21BB-FC42-2905350586FC}"/>
                </a:ext>
              </a:extLst>
            </p:cNvPr>
            <p:cNvSpPr txBox="1"/>
            <p:nvPr>
              <p:custDataLst>
                <p:tags r:id="rId3"/>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a:extLst>
                <a:ext uri="{FF2B5EF4-FFF2-40B4-BE49-F238E27FC236}">
                  <a16:creationId xmlns:a16="http://schemas.microsoft.com/office/drawing/2014/main" id="{1E6025FB-8317-A2AB-95BB-356CAF92FCDC}"/>
                </a:ext>
              </a:extLst>
            </p:cNvPr>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sp>
        <p:nvSpPr>
          <p:cNvPr id="17" name="TextBox 2">
            <a:extLst>
              <a:ext uri="{FF2B5EF4-FFF2-40B4-BE49-F238E27FC236}">
                <a16:creationId xmlns:a16="http://schemas.microsoft.com/office/drawing/2014/main" id="{AEAF8C2E-2CD8-230C-1667-411EFDD7C538}"/>
              </a:ext>
            </a:extLst>
          </p:cNvPr>
          <p:cNvSpPr txBox="1"/>
          <p:nvPr>
            <p:custDataLst>
              <p:tags r:id="rId2"/>
            </p:custDataLst>
          </p:nvPr>
        </p:nvSpPr>
        <p:spPr>
          <a:xfrm>
            <a:off x="7392035" y="3789045"/>
            <a:ext cx="4315323" cy="466090"/>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pic>
        <p:nvPicPr>
          <p:cNvPr id="8" name="图片 7">
            <a:extLst>
              <a:ext uri="{FF2B5EF4-FFF2-40B4-BE49-F238E27FC236}">
                <a16:creationId xmlns:a16="http://schemas.microsoft.com/office/drawing/2014/main" id="{FA0909E7-852A-A6CA-2FDA-BC3AFEFEA900}"/>
              </a:ext>
            </a:extLst>
          </p:cNvPr>
          <p:cNvPicPr>
            <a:picLocks noChangeAspect="1"/>
          </p:cNvPicPr>
          <p:nvPr/>
        </p:nvPicPr>
        <p:blipFill>
          <a:blip r:embed="rId7"/>
          <a:stretch>
            <a:fillRect/>
          </a:stretch>
        </p:blipFill>
        <p:spPr>
          <a:xfrm>
            <a:off x="514985" y="947955"/>
            <a:ext cx="8101015" cy="5937045"/>
          </a:xfrm>
          <a:prstGeom prst="rect">
            <a:avLst/>
          </a:prstGeom>
        </p:spPr>
      </p:pic>
      <p:sp>
        <p:nvSpPr>
          <p:cNvPr id="9" name="文本框 8">
            <a:extLst>
              <a:ext uri="{FF2B5EF4-FFF2-40B4-BE49-F238E27FC236}">
                <a16:creationId xmlns:a16="http://schemas.microsoft.com/office/drawing/2014/main" id="{E64BBF6F-FEBD-124D-D08C-7DB5E3066776}"/>
              </a:ext>
            </a:extLst>
          </p:cNvPr>
          <p:cNvSpPr txBox="1"/>
          <p:nvPr/>
        </p:nvSpPr>
        <p:spPr>
          <a:xfrm>
            <a:off x="9048000" y="1663065"/>
            <a:ext cx="2880000" cy="3377463"/>
          </a:xfrm>
          <a:prstGeom prst="rect">
            <a:avLst/>
          </a:prstGeom>
          <a:noFill/>
        </p:spPr>
        <p:txBody>
          <a:bodyPr wrap="square" rtlCol="0">
            <a:spAutoFit/>
          </a:bodyPr>
          <a:lstStyle/>
          <a:p>
            <a:pPr>
              <a:lnSpc>
                <a:spcPct val="150000"/>
              </a:lnSpc>
            </a:pPr>
            <a:r>
              <a:rPr lang="zh-CN" altLang="en-US" dirty="0"/>
              <a:t>如表中所示，选取</a:t>
            </a:r>
            <a:r>
              <a:rPr lang="en-US" altLang="zh-CN" dirty="0"/>
              <a:t>7</a:t>
            </a:r>
            <a:r>
              <a:rPr lang="zh-CN" altLang="en-US" dirty="0"/>
              <a:t>张图片作为展示样例，</a:t>
            </a:r>
            <a:r>
              <a:rPr lang="zh-CN" altLang="zh-CN" dirty="0"/>
              <a:t>由上而下的甲骨字分别对应的现代汉字为：允、羊、牛、老、马、鼠、虎。每张甲骨文图片都展示了</a:t>
            </a:r>
            <a:r>
              <a:rPr lang="en-US" altLang="zh-CN" dirty="0"/>
              <a:t>Milvus</a:t>
            </a:r>
            <a:r>
              <a:rPr lang="zh-CN" altLang="zh-CN" dirty="0"/>
              <a:t>返回的前</a:t>
            </a:r>
            <a:r>
              <a:rPr lang="en-US" altLang="zh-CN" dirty="0"/>
              <a:t>10</a:t>
            </a:r>
            <a:r>
              <a:rPr lang="zh-CN" altLang="zh-CN" dirty="0"/>
              <a:t>个最相似的甲骨文字形图片</a:t>
            </a:r>
            <a:r>
              <a:rPr lang="zh-CN" altLang="zh-CN" sz="1800" kern="100" dirty="0">
                <a:effectLst/>
                <a:latin typeface="Times New Roman" panose="02020603050405020304" pitchFamily="18" charset="0"/>
                <a:ea typeface="方正书宋简体" panose="03000509000000000000" pitchFamily="65"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18524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实现结果分析</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a:extLst>
              <a:ext uri="{FF2B5EF4-FFF2-40B4-BE49-F238E27FC236}">
                <a16:creationId xmlns:a16="http://schemas.microsoft.com/office/drawing/2014/main" id="{A28CE223-3031-E5B8-3730-828E5654CFA7}"/>
              </a:ext>
            </a:extLst>
          </p:cNvPr>
          <p:cNvPicPr>
            <a:picLocks noChangeAspect="1"/>
          </p:cNvPicPr>
          <p:nvPr/>
        </p:nvPicPr>
        <p:blipFill>
          <a:blip r:embed="rId3"/>
          <a:stretch>
            <a:fillRect/>
          </a:stretch>
        </p:blipFill>
        <p:spPr>
          <a:xfrm>
            <a:off x="2208000" y="1436034"/>
            <a:ext cx="8208000" cy="4944966"/>
          </a:xfrm>
          <a:prstGeom prst="rect">
            <a:avLst/>
          </a:prstGeom>
        </p:spPr>
      </p:pic>
      <p:sp>
        <p:nvSpPr>
          <p:cNvPr id="6" name="对话气泡: 矩形 5">
            <a:extLst>
              <a:ext uri="{FF2B5EF4-FFF2-40B4-BE49-F238E27FC236}">
                <a16:creationId xmlns:a16="http://schemas.microsoft.com/office/drawing/2014/main" id="{86EA14A8-F70C-58CC-8290-70B9C6123B06}"/>
              </a:ext>
            </a:extLst>
          </p:cNvPr>
          <p:cNvSpPr/>
          <p:nvPr/>
        </p:nvSpPr>
        <p:spPr>
          <a:xfrm>
            <a:off x="3864000" y="909000"/>
            <a:ext cx="1008000" cy="576000"/>
          </a:xfrm>
          <a:prstGeom prst="wedgeRect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查准率</a:t>
            </a:r>
          </a:p>
        </p:txBody>
      </p:sp>
      <p:sp>
        <p:nvSpPr>
          <p:cNvPr id="7" name="对话气泡: 矩形 6">
            <a:extLst>
              <a:ext uri="{FF2B5EF4-FFF2-40B4-BE49-F238E27FC236}">
                <a16:creationId xmlns:a16="http://schemas.microsoft.com/office/drawing/2014/main" id="{D4988004-270D-3E9A-193C-89BF1A948A60}"/>
              </a:ext>
            </a:extLst>
          </p:cNvPr>
          <p:cNvSpPr/>
          <p:nvPr/>
        </p:nvSpPr>
        <p:spPr>
          <a:xfrm>
            <a:off x="5808000" y="909000"/>
            <a:ext cx="1008000" cy="576000"/>
          </a:xfrm>
          <a:prstGeom prst="wedgeRect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查全率</a:t>
            </a:r>
          </a:p>
        </p:txBody>
      </p:sp>
      <p:sp>
        <p:nvSpPr>
          <p:cNvPr id="9" name="对话气泡: 矩形 8">
            <a:extLst>
              <a:ext uri="{FF2B5EF4-FFF2-40B4-BE49-F238E27FC236}">
                <a16:creationId xmlns:a16="http://schemas.microsoft.com/office/drawing/2014/main" id="{F4751145-7F48-3D23-0651-17DAB588E81D}"/>
              </a:ext>
            </a:extLst>
          </p:cNvPr>
          <p:cNvSpPr/>
          <p:nvPr/>
        </p:nvSpPr>
        <p:spPr>
          <a:xfrm>
            <a:off x="8040000" y="909000"/>
            <a:ext cx="1152000" cy="576000"/>
          </a:xfrm>
          <a:prstGeom prst="wedgeRect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t>排序质量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9B2103-43BE-D308-54F4-44439DEE3F8C}"/>
              </a:ext>
            </a:extLst>
          </p:cNvPr>
          <p:cNvSpPr>
            <a:spLocks noGrp="1"/>
          </p:cNvSpPr>
          <p:nvPr>
            <p:ph type="dt" sz="half" idx="10"/>
          </p:nvPr>
        </p:nvSpPr>
        <p:spPr/>
        <p:txBody>
          <a:bodyPr/>
          <a:lstStyle/>
          <a:p>
            <a:fld id="{66B35BEC-AAB7-4136-8395-728B6E9BF703}" type="datetime1">
              <a:rPr lang="zh-CN" altLang="en-US" smtClean="0"/>
              <a:t>2024/10/17</a:t>
            </a:fld>
            <a:endParaRPr lang="zh-CN" altLang="en-US"/>
          </a:p>
        </p:txBody>
      </p:sp>
      <p:sp>
        <p:nvSpPr>
          <p:cNvPr id="3" name="页脚占位符 2">
            <a:extLst>
              <a:ext uri="{FF2B5EF4-FFF2-40B4-BE49-F238E27FC236}">
                <a16:creationId xmlns:a16="http://schemas.microsoft.com/office/drawing/2014/main" id="{B7466297-38ED-A985-629C-C12E9364D097}"/>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011D0FD-38A4-5D32-FA34-1CF01223938A}"/>
              </a:ext>
            </a:extLst>
          </p:cNvPr>
          <p:cNvSpPr>
            <a:spLocks noGrp="1"/>
          </p:cNvSpPr>
          <p:nvPr>
            <p:ph type="sldNum" sz="quarter" idx="12"/>
          </p:nvPr>
        </p:nvSpPr>
        <p:spPr/>
        <p:txBody>
          <a:bodyPr/>
          <a:lstStyle/>
          <a:p>
            <a:fld id="{E60F2D4F-2241-454B-AF5D-961C997CB3BA}" type="slidenum">
              <a:rPr lang="zh-CN" altLang="en-US" smtClean="0"/>
              <a:t>18</a:t>
            </a:fld>
            <a:endParaRPr lang="zh-CN" altLang="en-US"/>
          </a:p>
        </p:txBody>
      </p:sp>
      <p:sp>
        <p:nvSpPr>
          <p:cNvPr id="5" name="标题 4">
            <a:extLst>
              <a:ext uri="{FF2B5EF4-FFF2-40B4-BE49-F238E27FC236}">
                <a16:creationId xmlns:a16="http://schemas.microsoft.com/office/drawing/2014/main" id="{A21BBF72-5D9C-AAAA-EBDF-D7F256329C1B}"/>
              </a:ext>
            </a:extLst>
          </p:cNvPr>
          <p:cNvSpPr>
            <a:spLocks noGrp="1"/>
          </p:cNvSpPr>
          <p:nvPr>
            <p:ph type="title"/>
          </p:nvPr>
        </p:nvSpPr>
        <p:spPr>
          <a:xfrm>
            <a:off x="865401" y="382479"/>
            <a:ext cx="7935699" cy="526521"/>
          </a:xfrm>
        </p:spPr>
        <p:txBody>
          <a:bodyPr>
            <a:noAutofit/>
          </a:bodyPr>
          <a:lstStyle/>
          <a:p>
            <a:pPr>
              <a:lnSpc>
                <a:spcPct val="130000"/>
              </a:lnSpc>
            </a:pPr>
            <a:r>
              <a:rPr lang="zh-CN" altLang="en-US" sz="3200" dirty="0">
                <a:latin typeface="Arial" panose="020B0604020202020204" pitchFamily="34" charset="0"/>
                <a:ea typeface="微软雅黑" panose="020B0503020204020204" pitchFamily="34" charset="-122"/>
              </a:rPr>
              <a:t>算法对比</a:t>
            </a:r>
          </a:p>
        </p:txBody>
      </p:sp>
      <p:pic>
        <p:nvPicPr>
          <p:cNvPr id="6" name="图片 5">
            <a:extLst>
              <a:ext uri="{FF2B5EF4-FFF2-40B4-BE49-F238E27FC236}">
                <a16:creationId xmlns:a16="http://schemas.microsoft.com/office/drawing/2014/main" id="{09CD76D2-CE15-FE6E-D109-513634398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000" y="1341000"/>
            <a:ext cx="6768000" cy="5075776"/>
          </a:xfrm>
          <a:prstGeom prst="rect">
            <a:avLst/>
          </a:prstGeom>
        </p:spPr>
      </p:pic>
    </p:spTree>
    <p:extLst>
      <p:ext uri="{BB962C8B-B14F-4D97-AF65-F5344CB8AC3E}">
        <p14:creationId xmlns:p14="http://schemas.microsoft.com/office/powerpoint/2010/main" val="276433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C99794-AA77-8691-7CAC-89404058F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000" y="909000"/>
            <a:ext cx="7704000" cy="5832000"/>
          </a:xfrm>
          <a:prstGeom prst="rect">
            <a:avLst/>
          </a:prstGeom>
        </p:spPr>
      </p:pic>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321425" cy="596265"/>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Precision-Recall </a:t>
            </a:r>
            <a:r>
              <a:rPr lang="zh-CN" altLang="en-US" sz="3555" dirty="0">
                <a:latin typeface="Arial" panose="020B0604020202020204" pitchFamily="34" charset="0"/>
                <a:ea typeface="微软雅黑" panose="020B0503020204020204" pitchFamily="34" charset="-122"/>
                <a:sym typeface="+mn-ea"/>
              </a:rPr>
              <a:t>曲线</a:t>
            </a:r>
            <a:r>
              <a:rPr lang="en-US" altLang="zh-CN" sz="3555" dirty="0">
                <a:latin typeface="Arial" panose="020B0604020202020204" pitchFamily="34" charset="0"/>
                <a:ea typeface="微软雅黑" panose="020B0503020204020204" pitchFamily="34" charset="-122"/>
                <a:sym typeface="+mn-ea"/>
              </a:rPr>
              <a:t>对比</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矩形 5"/>
          <p:cNvSpPr/>
          <p:nvPr/>
        </p:nvSpPr>
        <p:spPr>
          <a:xfrm>
            <a:off x="0" y="-16264"/>
            <a:ext cx="12211000" cy="68742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3144" y="11599"/>
            <a:ext cx="4489426" cy="6853172"/>
            <a:chOff x="-23144" y="11599"/>
            <a:chExt cx="4489426" cy="6853172"/>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23" y="18370"/>
              <a:ext cx="1652159" cy="6846401"/>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42" y="11599"/>
              <a:ext cx="1652159" cy="6846401"/>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1007"/>
            <a:stretch>
              <a:fillRect/>
            </a:stretch>
          </p:blipFill>
          <p:spPr>
            <a:xfrm>
              <a:off x="-23144" y="11599"/>
              <a:ext cx="1305081" cy="6846401"/>
            </a:xfrm>
            <a:prstGeom prst="rect">
              <a:avLst/>
            </a:prstGeom>
          </p:spPr>
        </p:pic>
      </p:grpSp>
      <p:sp>
        <p:nvSpPr>
          <p:cNvPr id="37" name="矩形 36"/>
          <p:cNvSpPr/>
          <p:nvPr/>
        </p:nvSpPr>
        <p:spPr>
          <a:xfrm>
            <a:off x="-1" y="-22051"/>
            <a:ext cx="4507457" cy="6880052"/>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5699967" y="-48116"/>
            <a:ext cx="6670390" cy="6670390"/>
          </a:xfrm>
          <a:prstGeom prst="rect">
            <a:avLst/>
          </a:prstGeom>
        </p:spPr>
      </p:pic>
      <p:sp>
        <p:nvSpPr>
          <p:cNvPr id="15" name="等腰三角形 14"/>
          <p:cNvSpPr/>
          <p:nvPr/>
        </p:nvSpPr>
        <p:spPr>
          <a:xfrm rot="5400000">
            <a:off x="4521183" y="3251394"/>
            <a:ext cx="399794" cy="3331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512000" y="-22051"/>
            <a:ext cx="0" cy="6911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07458" y="2721078"/>
            <a:ext cx="45719"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865699" y="2062472"/>
            <a:ext cx="1244600" cy="2605072"/>
          </a:xfrm>
          <a:prstGeom prst="rect">
            <a:avLst/>
          </a:prstGeom>
          <a:noFill/>
          <a:effectLst/>
        </p:spPr>
        <p:txBody>
          <a:bodyPr wrap="square" rtlCol="0">
            <a:spAutoFit/>
          </a:bodyPr>
          <a:lstStyle/>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7" name="文本框 26"/>
          <p:cNvSpPr txBox="1"/>
          <p:nvPr/>
        </p:nvSpPr>
        <p:spPr>
          <a:xfrm>
            <a:off x="1452759" y="2421000"/>
            <a:ext cx="664797" cy="2016000"/>
          </a:xfrm>
          <a:prstGeom prst="rect">
            <a:avLst/>
          </a:prstGeom>
          <a:noFill/>
        </p:spPr>
        <p:txBody>
          <a:bodyPr vert="eaVert" wrap="square" rtlCol="0">
            <a:spAutoFit/>
          </a:bodyPr>
          <a:lstStyle/>
          <a:p>
            <a:pPr algn="dist">
              <a:lnSpc>
                <a:spcPct val="130000"/>
              </a:lnSpc>
            </a:pP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395987" y="1845000"/>
            <a:ext cx="6131560" cy="4782820"/>
          </a:xfrm>
          <a:prstGeom prst="rect">
            <a:avLst/>
          </a:prstGeom>
        </p:spPr>
        <p:txBody>
          <a:bodyPr>
            <a:noAutofit/>
            <a:extLst>
              <a:ext uri="{4A0BC546-FE56-4ADE-93B0-CB8AF2F6F144}">
                <wpsdc:textFrameExt xmlns="" xmlns:wpsdc="http://www.wps.cn/officeDocument/2022/drawingmlCustomData" type="sub-title"/>
              </a:ext>
            </a:extLst>
          </a:bodyPr>
          <a:lstStyle/>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rPr>
              <a:t>研究动机</a:t>
            </a:r>
            <a:endParaRPr lang="en-US" altLang="zh-CN" sz="3200" b="1" spc="100" dirty="0">
              <a:highlight>
                <a:srgbClr val="FFFF00"/>
              </a:highlight>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sym typeface="+mn-ea"/>
              </a:rPr>
              <a:t>研究</a:t>
            </a:r>
            <a:r>
              <a:rPr lang="zh-CN" altLang="en-US" sz="3200" b="1" spc="100" dirty="0">
                <a:latin typeface="Arial" panose="020B0604020202020204" pitchFamily="34" charset="0"/>
                <a:ea typeface="微软雅黑" panose="020B0503020204020204" pitchFamily="34" charset="-122"/>
                <a:sym typeface="+mn-ea"/>
              </a:rPr>
              <a:t>方法</a:t>
            </a:r>
            <a:endParaRPr lang="en-US" altLang="zh-CN" sz="3200" b="1" spc="100" dirty="0">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实验结果</a:t>
            </a:r>
            <a:endParaRPr lang="zh-CN" altLang="en-US" sz="3200" b="1" spc="100" dirty="0">
              <a:latin typeface="Arial" panose="020B0604020202020204" pitchFamily="34" charset="0"/>
              <a:ea typeface="微软雅黑" panose="020B0503020204020204" pitchFamily="34" charset="-122"/>
              <a:sym typeface="Arial" panose="020B0604020202020204" pitchFamily="34" charset="0"/>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总结与展望</a:t>
            </a:r>
            <a:endParaRPr lang="zh-CN" altLang="en-US" sz="3200" spc="200" dirty="0">
              <a:latin typeface="Arial" panose="020B0604020202020204" pitchFamily="34" charset="0"/>
              <a:ea typeface="微软雅黑" panose="020B0503020204020204" pitchFamily="34" charset="-122"/>
            </a:endParaRPr>
          </a:p>
          <a:p>
            <a:pPr algn="l"/>
            <a:endParaRPr lang="zh-CN" altLang="en-US" sz="3200" spc="200" dirty="0">
              <a:latin typeface="Arial" panose="020B060402020202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1105C7-A586-1593-602D-FD39F24E5217}"/>
              </a:ext>
            </a:extLst>
          </p:cNvPr>
          <p:cNvSpPr>
            <a:spLocks noGrp="1"/>
          </p:cNvSpPr>
          <p:nvPr>
            <p:ph type="dt" sz="half" idx="10"/>
          </p:nvPr>
        </p:nvSpPr>
        <p:spPr/>
        <p:txBody>
          <a:bodyPr/>
          <a:lstStyle/>
          <a:p>
            <a:fld id="{66B35BEC-AAB7-4136-8395-728B6E9BF703}" type="datetime1">
              <a:rPr lang="zh-CN" altLang="en-US" smtClean="0"/>
              <a:t>2024/10/17</a:t>
            </a:fld>
            <a:endParaRPr lang="zh-CN" altLang="en-US"/>
          </a:p>
        </p:txBody>
      </p:sp>
      <p:sp>
        <p:nvSpPr>
          <p:cNvPr id="3" name="页脚占位符 2">
            <a:extLst>
              <a:ext uri="{FF2B5EF4-FFF2-40B4-BE49-F238E27FC236}">
                <a16:creationId xmlns:a16="http://schemas.microsoft.com/office/drawing/2014/main" id="{D69994BE-634E-A913-D2D8-80C7142D81E0}"/>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6B00C8CA-D28A-44C8-E746-86003D60F1E8}"/>
              </a:ext>
            </a:extLst>
          </p:cNvPr>
          <p:cNvSpPr>
            <a:spLocks noGrp="1"/>
          </p:cNvSpPr>
          <p:nvPr>
            <p:ph type="sldNum" sz="quarter" idx="12"/>
          </p:nvPr>
        </p:nvSpPr>
        <p:spPr/>
        <p:txBody>
          <a:bodyPr/>
          <a:lstStyle/>
          <a:p>
            <a:fld id="{E60F2D4F-2241-454B-AF5D-961C997CB3BA}" type="slidenum">
              <a:rPr lang="zh-CN" altLang="en-US" smtClean="0"/>
              <a:t>20</a:t>
            </a:fld>
            <a:endParaRPr lang="zh-CN" altLang="en-US"/>
          </a:p>
        </p:txBody>
      </p:sp>
      <p:sp>
        <p:nvSpPr>
          <p:cNvPr id="5" name="标题 4">
            <a:extLst>
              <a:ext uri="{FF2B5EF4-FFF2-40B4-BE49-F238E27FC236}">
                <a16:creationId xmlns:a16="http://schemas.microsoft.com/office/drawing/2014/main" id="{8DF68BE3-EF90-EC1B-B346-C73DA3D6C913}"/>
              </a:ext>
            </a:extLst>
          </p:cNvPr>
          <p:cNvSpPr>
            <a:spLocks noGrp="1"/>
          </p:cNvSpPr>
          <p:nvPr>
            <p:ph type="title"/>
          </p:nvPr>
        </p:nvSpPr>
        <p:spPr/>
        <p:txBody>
          <a:bodyPr>
            <a:normAutofit/>
          </a:bodyPr>
          <a:lstStyle/>
          <a:p>
            <a:r>
              <a:rPr lang="zh-CN" altLang="en-US" sz="3200" dirty="0"/>
              <a:t>检索效率对比</a:t>
            </a:r>
          </a:p>
        </p:txBody>
      </p:sp>
      <p:pic>
        <p:nvPicPr>
          <p:cNvPr id="9" name="图片 8">
            <a:extLst>
              <a:ext uri="{FF2B5EF4-FFF2-40B4-BE49-F238E27FC236}">
                <a16:creationId xmlns:a16="http://schemas.microsoft.com/office/drawing/2014/main" id="{982A49C9-2C0A-7802-20F3-B361E6203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000" y="981000"/>
            <a:ext cx="9576000" cy="5472001"/>
          </a:xfrm>
          <a:prstGeom prst="rect">
            <a:avLst/>
          </a:prstGeom>
        </p:spPr>
      </p:pic>
    </p:spTree>
    <p:extLst>
      <p:ext uri="{BB962C8B-B14F-4D97-AF65-F5344CB8AC3E}">
        <p14:creationId xmlns:p14="http://schemas.microsoft.com/office/powerpoint/2010/main" val="3251749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05" y="2444750"/>
            <a:ext cx="4587240" cy="1198880"/>
          </a:xfrm>
          <a:prstGeom prst="rect">
            <a:avLst/>
          </a:prstGeom>
          <a:noFill/>
        </p:spPr>
        <p:txBody>
          <a:bodyPr wrap="square" rtlCol="0">
            <a:spAutoFit/>
          </a:bodyPr>
          <a:lstStyle/>
          <a:p>
            <a:pPr algn="l">
              <a:lnSpc>
                <a:spcPct val="120000"/>
              </a:lnSpc>
            </a:pPr>
            <a:r>
              <a:rPr lang="zh-CN" altLang="en-US" sz="6000" b="1" dirty="0">
                <a:latin typeface="Arial" panose="020B0604020202020204" pitchFamily="34" charset="0"/>
                <a:ea typeface="微软雅黑" panose="020B0503020204020204" pitchFamily="34" charset="-122"/>
                <a:sym typeface="+mn-ea"/>
              </a:rPr>
              <a:t>总结与展望</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第四部分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3195AA-139B-DF15-1732-7E43A766FCD5}"/>
              </a:ext>
            </a:extLst>
          </p:cNvPr>
          <p:cNvSpPr>
            <a:spLocks noGrp="1"/>
          </p:cNvSpPr>
          <p:nvPr>
            <p:ph type="dt" sz="half" idx="10"/>
          </p:nvPr>
        </p:nvSpPr>
        <p:spPr/>
        <p:txBody>
          <a:bodyPr/>
          <a:lstStyle/>
          <a:p>
            <a:fld id="{0AA9AE33-E62E-49B7-AC0B-0504C9981B63}" type="datetime1">
              <a:rPr lang="zh-CN" altLang="en-US" smtClean="0"/>
              <a:t>2024/10/17</a:t>
            </a:fld>
            <a:endParaRPr lang="zh-CN" altLang="en-US"/>
          </a:p>
        </p:txBody>
      </p:sp>
      <p:sp>
        <p:nvSpPr>
          <p:cNvPr id="3" name="页脚占位符 2">
            <a:extLst>
              <a:ext uri="{FF2B5EF4-FFF2-40B4-BE49-F238E27FC236}">
                <a16:creationId xmlns:a16="http://schemas.microsoft.com/office/drawing/2014/main" id="{37CFB3B5-682F-681F-E51D-997ABFF7A77C}"/>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B770481F-0B8A-A915-73FD-415A5A7EE0E8}"/>
              </a:ext>
            </a:extLst>
          </p:cNvPr>
          <p:cNvSpPr>
            <a:spLocks noGrp="1"/>
          </p:cNvSpPr>
          <p:nvPr>
            <p:ph type="sldNum" sz="quarter" idx="12"/>
          </p:nvPr>
        </p:nvSpPr>
        <p:spPr/>
        <p:txBody>
          <a:bodyPr/>
          <a:lstStyle/>
          <a:p>
            <a:fld id="{E60F2D4F-2241-454B-AF5D-961C997CB3BA}" type="slidenum">
              <a:rPr lang="zh-CN" altLang="en-US" smtClean="0"/>
              <a:t>22</a:t>
            </a:fld>
            <a:endParaRPr lang="zh-CN" altLang="en-US"/>
          </a:p>
        </p:txBody>
      </p:sp>
      <p:sp>
        <p:nvSpPr>
          <p:cNvPr id="13" name="标题 12">
            <a:extLst>
              <a:ext uri="{FF2B5EF4-FFF2-40B4-BE49-F238E27FC236}">
                <a16:creationId xmlns:a16="http://schemas.microsoft.com/office/drawing/2014/main" id="{5C61CA09-5821-6F5A-B496-783999BB18E3}"/>
              </a:ext>
            </a:extLst>
          </p:cNvPr>
          <p:cNvSpPr>
            <a:spLocks noGrp="1"/>
          </p:cNvSpPr>
          <p:nvPr>
            <p:ph type="title"/>
          </p:nvPr>
        </p:nvSpPr>
        <p:spPr/>
        <p:txBody>
          <a:bodyPr>
            <a:normAutofit/>
          </a:bodyPr>
          <a:lstStyle/>
          <a:p>
            <a:r>
              <a:rPr lang="zh-CN" altLang="en-US" sz="3200" dirty="0"/>
              <a:t>总结</a:t>
            </a:r>
          </a:p>
        </p:txBody>
      </p:sp>
      <p:sp>
        <p:nvSpPr>
          <p:cNvPr id="16" name="文本框 15">
            <a:extLst>
              <a:ext uri="{FF2B5EF4-FFF2-40B4-BE49-F238E27FC236}">
                <a16:creationId xmlns:a16="http://schemas.microsoft.com/office/drawing/2014/main" id="{86264DEC-7D41-9087-247A-A655716B4C93}"/>
              </a:ext>
            </a:extLst>
          </p:cNvPr>
          <p:cNvSpPr txBox="1"/>
          <p:nvPr/>
        </p:nvSpPr>
        <p:spPr>
          <a:xfrm>
            <a:off x="840000" y="765000"/>
            <a:ext cx="10080000" cy="4781565"/>
          </a:xfrm>
          <a:prstGeom prst="rect">
            <a:avLst/>
          </a:prstGeom>
          <a:noFill/>
        </p:spPr>
        <p:txBody>
          <a:bodyPr wrap="square">
            <a:spAutoFit/>
          </a:bodyPr>
          <a:lstStyle/>
          <a:p>
            <a:pPr marL="285750" indent="-285750">
              <a:buClr>
                <a:srgbClr val="702C07"/>
              </a:buClr>
              <a:buFont typeface="Wingdings" panose="05000000000000000000" pitchFamily="2" charset="2"/>
              <a:buChar char="u"/>
            </a:pPr>
            <a:endParaRPr lang="en-US" altLang="zh-CN" sz="2400" dirty="0"/>
          </a:p>
          <a:p>
            <a:pPr marL="285750" indent="-285750" algn="just">
              <a:lnSpc>
                <a:spcPct val="200000"/>
              </a:lnSpc>
              <a:buClr>
                <a:srgbClr val="702C07"/>
              </a:buClr>
              <a:buFont typeface="Wingdings" panose="05000000000000000000" pitchFamily="2" charset="2"/>
              <a:buChar char="u"/>
            </a:pPr>
            <a:r>
              <a:rPr lang="zh-CN" altLang="en-US" sz="2400" dirty="0"/>
              <a:t>提出了一种将深度学习框架与向量数据库结合的甲骨文字形图像检索新方法，提升甲骨文图像相似度匹配的效率。</a:t>
            </a:r>
            <a:endParaRPr lang="en-US" altLang="zh-CN" sz="2400" dirty="0"/>
          </a:p>
          <a:p>
            <a:pPr marL="285750" indent="-285750" algn="just">
              <a:lnSpc>
                <a:spcPct val="200000"/>
              </a:lnSpc>
              <a:buClr>
                <a:srgbClr val="702C07"/>
              </a:buClr>
              <a:buFont typeface="Wingdings" panose="05000000000000000000" pitchFamily="2" charset="2"/>
              <a:buChar char="u"/>
            </a:pPr>
            <a:r>
              <a:rPr lang="zh-CN" altLang="en-US" sz="2400" dirty="0"/>
              <a:t>验证了该方法在甲骨文研究的可行性，同时为其他古文字的数字化处理提供了有益的借鉴。</a:t>
            </a:r>
            <a:endParaRPr lang="en-US" altLang="zh-CN" sz="2400" dirty="0"/>
          </a:p>
          <a:p>
            <a:pPr marL="285750" indent="-285750" algn="just">
              <a:lnSpc>
                <a:spcPct val="200000"/>
              </a:lnSpc>
              <a:buClr>
                <a:srgbClr val="702C07"/>
              </a:buClr>
              <a:buFont typeface="Wingdings" panose="05000000000000000000" pitchFamily="2" charset="2"/>
              <a:buChar char="u"/>
            </a:pPr>
            <a:r>
              <a:rPr lang="zh-CN" altLang="en-US" sz="2400" dirty="0"/>
              <a:t>开发了一个系统原型，为甲骨文研究者和爱好者提供便利的工具，帮助他们有效地进行研究与学习。</a:t>
            </a:r>
          </a:p>
        </p:txBody>
      </p:sp>
    </p:spTree>
    <p:extLst>
      <p:ext uri="{BB962C8B-B14F-4D97-AF65-F5344CB8AC3E}">
        <p14:creationId xmlns:p14="http://schemas.microsoft.com/office/powerpoint/2010/main" val="3110934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23</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展望</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3"/>
          <p:cNvSpPr/>
          <p:nvPr/>
        </p:nvSpPr>
        <p:spPr>
          <a:xfrm>
            <a:off x="1043632" y="1558004"/>
            <a:ext cx="8572780" cy="1513522"/>
          </a:xfrm>
          <a:prstGeom prst="roundRect">
            <a:avLst>
              <a:gd name="adj" fmla="val 16667"/>
            </a:avLst>
          </a:prstGeom>
          <a:solidFill>
            <a:schemeClr val="lt2">
              <a:alpha val="80000"/>
            </a:schemeClr>
          </a:solidFill>
        </p:spPr>
      </p:sp>
      <p:sp>
        <p:nvSpPr>
          <p:cNvPr id="22"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23"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100"/>
          </a:p>
        </p:txBody>
      </p:sp>
      <p:sp>
        <p:nvSpPr>
          <p:cNvPr id="24" name="TextBox 6"/>
          <p:cNvSpPr txBox="1"/>
          <p:nvPr/>
        </p:nvSpPr>
        <p:spPr>
          <a:xfrm>
            <a:off x="1839654" y="2145030"/>
            <a:ext cx="7409867" cy="868915"/>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进一步探索基于向量数据库的甲骨文图像检索</a:t>
            </a:r>
            <a:r>
              <a:rPr lang="zh-CN" altLang="en-US" dirty="0">
                <a:solidFill>
                  <a:schemeClr val="dk1">
                    <a:alpha val="100000"/>
                  </a:schemeClr>
                </a:solidFill>
                <a:latin typeface="微软雅黑" panose="020B0503020204020204" pitchFamily="34" charset="-122"/>
                <a:ea typeface="微软雅黑" panose="020B0503020204020204" pitchFamily="34" charset="-122"/>
              </a:rPr>
              <a:t>中</a:t>
            </a:r>
            <a:r>
              <a:rPr lang="en-US" dirty="0" err="1">
                <a:solidFill>
                  <a:schemeClr val="dk1">
                    <a:alpha val="100000"/>
                  </a:schemeClr>
                </a:solidFill>
                <a:latin typeface="微软雅黑" panose="020B0503020204020204" pitchFamily="34" charset="-122"/>
                <a:ea typeface="微软雅黑" panose="020B0503020204020204" pitchFamily="34" charset="-122"/>
              </a:rPr>
              <a:t>的其他影响因素，如图像</a:t>
            </a:r>
            <a:r>
              <a:rPr lang="zh-CN" altLang="en-US" dirty="0">
                <a:solidFill>
                  <a:schemeClr val="dk1">
                    <a:alpha val="100000"/>
                  </a:schemeClr>
                </a:solidFill>
                <a:latin typeface="微软雅黑" panose="020B0503020204020204" pitchFamily="34" charset="-122"/>
                <a:ea typeface="微软雅黑" panose="020B0503020204020204" pitchFamily="34" charset="-122"/>
              </a:rPr>
              <a:t>存储形式</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en-US" dirty="0" err="1">
                <a:solidFill>
                  <a:schemeClr val="dk1">
                    <a:alpha val="100000"/>
                  </a:schemeClr>
                </a:solidFill>
                <a:latin typeface="微软雅黑" panose="020B0503020204020204" pitchFamily="34" charset="-122"/>
                <a:ea typeface="微软雅黑" panose="020B0503020204020204" pitchFamily="34" charset="-122"/>
              </a:rPr>
              <a:t>数据集大小等</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深入研究</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探索</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AutoShape 7"/>
          <p:cNvSpPr/>
          <p:nvPr/>
        </p:nvSpPr>
        <p:spPr>
          <a:xfrm>
            <a:off x="2159565" y="3291252"/>
            <a:ext cx="8572780" cy="1513522"/>
          </a:xfrm>
          <a:prstGeom prst="roundRect">
            <a:avLst>
              <a:gd name="adj" fmla="val 16667"/>
            </a:avLst>
          </a:prstGeom>
          <a:solidFill>
            <a:schemeClr val="lt2">
              <a:alpha val="80000"/>
            </a:schemeClr>
          </a:solidFill>
        </p:spPr>
      </p:sp>
      <p:sp>
        <p:nvSpPr>
          <p:cNvPr id="27" name="TextBox 8"/>
          <p:cNvSpPr txBox="1"/>
          <p:nvPr/>
        </p:nvSpPr>
        <p:spPr>
          <a:xfrm>
            <a:off x="3011101" y="3888105"/>
            <a:ext cx="7409867" cy="868915"/>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引入</a:t>
            </a:r>
            <a:r>
              <a:rPr lang="en-US" dirty="0" err="1">
                <a:solidFill>
                  <a:schemeClr val="dk1">
                    <a:alpha val="100000"/>
                  </a:schemeClr>
                </a:solidFill>
                <a:latin typeface="微软雅黑" panose="020B0503020204020204" pitchFamily="34" charset="-122"/>
                <a:ea typeface="微软雅黑" panose="020B0503020204020204" pitchFamily="34" charset="-122"/>
              </a:rPr>
              <a:t>其他优化算法</a:t>
            </a:r>
            <a:r>
              <a:rPr lang="zh-CN" altLang="en-US" dirty="0">
                <a:solidFill>
                  <a:schemeClr val="dk1">
                    <a:alpha val="100000"/>
                  </a:schemeClr>
                </a:solidFill>
                <a:latin typeface="微软雅黑" panose="020B0503020204020204" pitchFamily="34" charset="-122"/>
                <a:ea typeface="微软雅黑" panose="020B0503020204020204" pitchFamily="34" charset="-122"/>
              </a:rPr>
              <a:t>，进一步升</a:t>
            </a:r>
            <a:r>
              <a:rPr lang="en-US" dirty="0">
                <a:solidFill>
                  <a:schemeClr val="dk1">
                    <a:alpha val="100000"/>
                  </a:schemeClr>
                </a:solidFill>
                <a:latin typeface="微软雅黑" panose="020B0503020204020204" pitchFamily="34" charset="-122"/>
                <a:ea typeface="微软雅黑" panose="020B0503020204020204" pitchFamily="34" charset="-122"/>
              </a:rPr>
              <a:t>高ResNet-50框架和Milvus向量数据库</a:t>
            </a:r>
            <a:r>
              <a:rPr lang="zh-CN" altLang="en-US" dirty="0">
                <a:solidFill>
                  <a:schemeClr val="dk1">
                    <a:alpha val="100000"/>
                  </a:schemeClr>
                </a:solidFill>
                <a:latin typeface="微软雅黑" panose="020B0503020204020204" pitchFamily="34" charset="-122"/>
                <a:ea typeface="微软雅黑" panose="020B0503020204020204" pitchFamily="34" charset="-122"/>
              </a:rPr>
              <a:t>在</a:t>
            </a:r>
            <a:r>
              <a:rPr lang="en-US" dirty="0" err="1">
                <a:solidFill>
                  <a:schemeClr val="dk1">
                    <a:alpha val="100000"/>
                  </a:schemeClr>
                </a:solidFill>
                <a:latin typeface="微软雅黑" panose="020B0503020204020204" pitchFamily="34" charset="-122"/>
                <a:ea typeface="微软雅黑" panose="020B0503020204020204" pitchFamily="34" charset="-122"/>
              </a:rPr>
              <a:t>检索</a:t>
            </a:r>
            <a:r>
              <a:rPr lang="zh-CN" altLang="en-US" dirty="0">
                <a:solidFill>
                  <a:schemeClr val="dk1">
                    <a:alpha val="100000"/>
                  </a:schemeClr>
                </a:solidFill>
                <a:latin typeface="微软雅黑" panose="020B0503020204020204" pitchFamily="34" charset="-122"/>
                <a:ea typeface="微软雅黑" panose="020B0503020204020204" pitchFamily="34" charset="-122"/>
              </a:rPr>
              <a:t>任务中的</a:t>
            </a:r>
            <a:r>
              <a:rPr lang="en-US" dirty="0" err="1">
                <a:solidFill>
                  <a:schemeClr val="dk1">
                    <a:alpha val="100000"/>
                  </a:schemeClr>
                </a:solidFill>
                <a:latin typeface="微软雅黑" panose="020B0503020204020204" pitchFamily="34" charset="-122"/>
                <a:ea typeface="微软雅黑" panose="020B0503020204020204" pitchFamily="34" charset="-122"/>
              </a:rPr>
              <a:t>性能</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8"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29"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100"/>
          </a:p>
        </p:txBody>
      </p:sp>
      <p:sp>
        <p:nvSpPr>
          <p:cNvPr id="30"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算法</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性能</a:t>
            </a:r>
            <a:r>
              <a:rPr lang="en-US" altLang="zh-CN"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优化</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AutoShape 9"/>
          <p:cNvSpPr/>
          <p:nvPr/>
        </p:nvSpPr>
        <p:spPr>
          <a:xfrm>
            <a:off x="3288000" y="5013000"/>
            <a:ext cx="8572780" cy="1513522"/>
          </a:xfrm>
          <a:prstGeom prst="roundRect">
            <a:avLst>
              <a:gd name="adj" fmla="val 16667"/>
            </a:avLst>
          </a:prstGeom>
          <a:solidFill>
            <a:schemeClr val="lt2">
              <a:alpha val="80000"/>
            </a:schemeClr>
          </a:solidFill>
        </p:spPr>
      </p:sp>
      <p:sp>
        <p:nvSpPr>
          <p:cNvPr id="32" name="TextBox 10"/>
          <p:cNvSpPr txBox="1"/>
          <p:nvPr/>
        </p:nvSpPr>
        <p:spPr>
          <a:xfrm>
            <a:off x="4071520" y="5572125"/>
            <a:ext cx="7409867" cy="868915"/>
          </a:xfrm>
          <a:prstGeom prst="rect">
            <a:avLst/>
          </a:prstGeom>
        </p:spPr>
        <p:txBody>
          <a:bodyPr vert="horz" wrap="square" lIns="0" tIns="0" rIns="0" bIns="0" rtlCol="0" anchor="t" anchorCtr="0">
            <a:noAutofit/>
          </a:bodyPr>
          <a:lstStyle/>
          <a:p>
            <a:pPr>
              <a:lnSpc>
                <a:spcPct val="140000"/>
              </a:lnSpc>
              <a:buClrTx/>
              <a:buSzTx/>
              <a:buFontTx/>
            </a:pPr>
            <a:r>
              <a:rPr lang="en-US" dirty="0" err="1">
                <a:solidFill>
                  <a:schemeClr val="dk1">
                    <a:alpha val="100000"/>
                  </a:schemeClr>
                </a:solidFill>
                <a:latin typeface="微软雅黑" panose="020B0503020204020204" pitchFamily="34" charset="-122"/>
                <a:ea typeface="微软雅黑" panose="020B0503020204020204" pitchFamily="34" charset="-122"/>
              </a:rPr>
              <a:t>将基于向量数据库的甲骨文图像检索应用到实际场景中，如文化遗产</a:t>
            </a:r>
            <a:r>
              <a:rPr lang="zh-CN" altLang="en-US" dirty="0">
                <a:solidFill>
                  <a:schemeClr val="dk1">
                    <a:alpha val="100000"/>
                  </a:schemeClr>
                </a:solidFill>
                <a:latin typeface="微软雅黑" panose="020B0503020204020204" pitchFamily="34" charset="-122"/>
                <a:ea typeface="微软雅黑" panose="020B0503020204020204" pitchFamily="34" charset="-122"/>
              </a:rPr>
              <a:t>活化利用</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zh-CN" altLang="en-US" dirty="0">
                <a:solidFill>
                  <a:schemeClr val="dk1">
                    <a:alpha val="100000"/>
                  </a:schemeClr>
                </a:solidFill>
                <a:latin typeface="微软雅黑" panose="020B0503020204020204" pitchFamily="34" charset="-122"/>
                <a:ea typeface="微软雅黑" panose="020B0503020204020204" pitchFamily="34" charset="-122"/>
              </a:rPr>
              <a:t>古籍数字化修复</a:t>
            </a:r>
            <a:r>
              <a:rPr lang="en-US" dirty="0">
                <a:solidFill>
                  <a:schemeClr val="dk1">
                    <a:alpha val="100000"/>
                  </a:schemeClr>
                </a:solidFill>
                <a:latin typeface="微软雅黑" panose="020B0503020204020204" pitchFamily="34" charset="-122"/>
                <a:ea typeface="微软雅黑" panose="020B0503020204020204" pitchFamily="34" charset="-122"/>
              </a:rPr>
              <a:t>等。</a:t>
            </a:r>
          </a:p>
        </p:txBody>
      </p:sp>
      <p:sp>
        <p:nvSpPr>
          <p:cNvPr id="3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3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100"/>
          </a:p>
        </p:txBody>
      </p:sp>
      <p:sp>
        <p:nvSpPr>
          <p:cNvPr id="35"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古籍活化利用</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研究设想</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4639DC5C-F896-4B0B-83E5-CD3FC3B25752}"/>
              </a:ext>
            </a:extLst>
          </p:cNvPr>
          <p:cNvSpPr/>
          <p:nvPr/>
        </p:nvSpPr>
        <p:spPr>
          <a:xfrm>
            <a:off x="1955067"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t>学科交叉深度融合</a:t>
            </a:r>
          </a:p>
        </p:txBody>
      </p:sp>
      <p:sp>
        <p:nvSpPr>
          <p:cNvPr id="36" name="矩形: 圆角 35">
            <a:extLst>
              <a:ext uri="{FF2B5EF4-FFF2-40B4-BE49-F238E27FC236}">
                <a16:creationId xmlns:a16="http://schemas.microsoft.com/office/drawing/2014/main" id="{A7E53A31-5C8B-4827-B424-3CE6C8942346}"/>
              </a:ext>
            </a:extLst>
          </p:cNvPr>
          <p:cNvSpPr/>
          <p:nvPr/>
        </p:nvSpPr>
        <p:spPr>
          <a:xfrm>
            <a:off x="7872065"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AI</a:t>
            </a:r>
            <a:r>
              <a:rPr lang="zh-CN" altLang="en-US" sz="2400" dirty="0"/>
              <a:t>助力绿色考古</a:t>
            </a:r>
          </a:p>
        </p:txBody>
      </p:sp>
      <p:grpSp>
        <p:nvGrpSpPr>
          <p:cNvPr id="37" name="组合 44">
            <a:extLst>
              <a:ext uri="{FF2B5EF4-FFF2-40B4-BE49-F238E27FC236}">
                <a16:creationId xmlns:a16="http://schemas.microsoft.com/office/drawing/2014/main" id="{EC81B73B-BBF1-4E5D-8B73-3BBA6266FC26}"/>
              </a:ext>
            </a:extLst>
          </p:cNvPr>
          <p:cNvGrpSpPr/>
          <p:nvPr/>
        </p:nvGrpSpPr>
        <p:grpSpPr>
          <a:xfrm>
            <a:off x="7426865" y="1125000"/>
            <a:ext cx="3493135" cy="4079875"/>
            <a:chOff x="10467" y="3120"/>
            <a:chExt cx="5503" cy="6424"/>
          </a:xfrm>
        </p:grpSpPr>
        <p:cxnSp>
          <p:nvCxnSpPr>
            <p:cNvPr id="38" name="直接连接符 37">
              <a:extLst>
                <a:ext uri="{FF2B5EF4-FFF2-40B4-BE49-F238E27FC236}">
                  <a16:creationId xmlns:a16="http://schemas.microsoft.com/office/drawing/2014/main" id="{EBBB1490-1F0A-49A9-B627-8B464956C53F}"/>
                </a:ext>
              </a:extLst>
            </p:cNvPr>
            <p:cNvCxnSpPr/>
            <p:nvPr/>
          </p:nvCxnSpPr>
          <p:spPr>
            <a:xfrm flipH="1">
              <a:off x="12323" y="3220"/>
              <a:ext cx="1100" cy="431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39" name="对象 42">
              <a:extLst>
                <a:ext uri="{FF2B5EF4-FFF2-40B4-BE49-F238E27FC236}">
                  <a16:creationId xmlns:a16="http://schemas.microsoft.com/office/drawing/2014/main" id="{472C372E-50BD-4425-BDA3-D1B3E3685CA4}"/>
                </a:ext>
              </a:extLst>
            </p:cNvPr>
            <p:cNvGraphicFramePr/>
            <p:nvPr>
              <p:extLst>
                <p:ext uri="{D42A27DB-BD31-4B8C-83A1-F6EECF244321}">
                  <p14:modId xmlns:p14="http://schemas.microsoft.com/office/powerpoint/2010/main" val="1813515208"/>
                </p:ext>
              </p:extLst>
            </p:nvPr>
          </p:nvGraphicFramePr>
          <p:xfrm>
            <a:off x="11057" y="3120"/>
            <a:ext cx="4044" cy="3112"/>
          </p:xfrm>
          <a:graphic>
            <a:graphicData uri="http://schemas.openxmlformats.org/presentationml/2006/ole">
              <mc:AlternateContent xmlns:mc="http://schemas.openxmlformats.org/markup-compatibility/2006">
                <mc:Choice xmlns:v="urn:schemas-microsoft-com:vml" Requires="v">
                  <p:oleObj r:id="rId3" imgW="1866900" imgH="1314450" progId="Paint.Picture">
                    <p:embed/>
                  </p:oleObj>
                </mc:Choice>
                <mc:Fallback>
                  <p:oleObj r:id="rId3" imgW="1866900" imgH="1314450" progId="Paint.Picture">
                    <p:embed/>
                    <p:pic>
                      <p:nvPicPr>
                        <p:cNvPr id="29706" name="对象 42"/>
                        <p:cNvPicPr/>
                        <p:nvPr/>
                      </p:nvPicPr>
                      <p:blipFill>
                        <a:blip r:embed="rId4"/>
                        <a:stretch>
                          <a:fillRect/>
                        </a:stretch>
                      </p:blipFill>
                      <p:spPr>
                        <a:xfrm>
                          <a:off x="11057" y="3120"/>
                          <a:ext cx="4044" cy="3112"/>
                        </a:xfrm>
                        <a:prstGeom prst="rect">
                          <a:avLst/>
                        </a:prstGeom>
                        <a:noFill/>
                        <a:ln w="38100">
                          <a:noFill/>
                          <a:miter/>
                        </a:ln>
                      </p:spPr>
                    </p:pic>
                  </p:oleObj>
                </mc:Fallback>
              </mc:AlternateContent>
            </a:graphicData>
          </a:graphic>
        </p:graphicFrame>
        <p:pic>
          <p:nvPicPr>
            <p:cNvPr id="40" name="图片 8" descr="一张图">
              <a:extLst>
                <a:ext uri="{FF2B5EF4-FFF2-40B4-BE49-F238E27FC236}">
                  <a16:creationId xmlns:a16="http://schemas.microsoft.com/office/drawing/2014/main" id="{B85F18FE-6ADC-47EC-AED4-582C2E29D277}"/>
                </a:ext>
              </a:extLst>
            </p:cNvPr>
            <p:cNvPicPr>
              <a:picLocks noChangeAspect="1"/>
            </p:cNvPicPr>
            <p:nvPr/>
          </p:nvPicPr>
          <p:blipFill>
            <a:blip r:embed="rId5"/>
            <a:stretch>
              <a:fillRect/>
            </a:stretch>
          </p:blipFill>
          <p:spPr>
            <a:xfrm>
              <a:off x="10467" y="6622"/>
              <a:ext cx="5503" cy="2922"/>
            </a:xfrm>
            <a:prstGeom prst="rect">
              <a:avLst/>
            </a:prstGeom>
            <a:noFill/>
            <a:ln w="9525">
              <a:noFill/>
            </a:ln>
          </p:spPr>
        </p:pic>
        <p:cxnSp>
          <p:nvCxnSpPr>
            <p:cNvPr id="41" name="直接连接符 40">
              <a:extLst>
                <a:ext uri="{FF2B5EF4-FFF2-40B4-BE49-F238E27FC236}">
                  <a16:creationId xmlns:a16="http://schemas.microsoft.com/office/drawing/2014/main" id="{EDC8A988-5C64-4EB4-A192-A8F76BCF983A}"/>
                </a:ext>
              </a:extLst>
            </p:cNvPr>
            <p:cNvCxnSpPr/>
            <p:nvPr/>
          </p:nvCxnSpPr>
          <p:spPr>
            <a:xfrm flipH="1">
              <a:off x="10835" y="4380"/>
              <a:ext cx="475" cy="322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F39A76F-12F9-4596-B74D-F4F64295214F}"/>
                </a:ext>
              </a:extLst>
            </p:cNvPr>
            <p:cNvCxnSpPr/>
            <p:nvPr/>
          </p:nvCxnSpPr>
          <p:spPr>
            <a:xfrm>
              <a:off x="13543" y="5942"/>
              <a:ext cx="328" cy="357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5D9F560-C591-4C60-AABA-0CF2334AE46E}"/>
                </a:ext>
              </a:extLst>
            </p:cNvPr>
            <p:cNvCxnSpPr/>
            <p:nvPr/>
          </p:nvCxnSpPr>
          <p:spPr>
            <a:xfrm>
              <a:off x="15106" y="3755"/>
              <a:ext cx="655" cy="443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F48D7C9C-5E3C-46F2-BFA7-F6F85B56EF03}"/>
              </a:ext>
            </a:extLst>
          </p:cNvPr>
          <p:cNvGrpSpPr/>
          <p:nvPr/>
        </p:nvGrpSpPr>
        <p:grpSpPr>
          <a:xfrm>
            <a:off x="952782" y="1825762"/>
            <a:ext cx="5503218" cy="3043238"/>
            <a:chOff x="1272000" y="1701000"/>
            <a:chExt cx="5503218" cy="3043238"/>
          </a:xfrm>
        </p:grpSpPr>
        <p:grpSp>
          <p:nvGrpSpPr>
            <p:cNvPr id="44" name="组合 23">
              <a:extLst>
                <a:ext uri="{FF2B5EF4-FFF2-40B4-BE49-F238E27FC236}">
                  <a16:creationId xmlns:a16="http://schemas.microsoft.com/office/drawing/2014/main" id="{0CBB5055-56DF-49B7-B649-109C845C5C62}"/>
                </a:ext>
              </a:extLst>
            </p:cNvPr>
            <p:cNvGrpSpPr/>
            <p:nvPr/>
          </p:nvGrpSpPr>
          <p:grpSpPr>
            <a:xfrm>
              <a:off x="1272000" y="1773000"/>
              <a:ext cx="1537148" cy="2967131"/>
              <a:chOff x="8677" y="3033"/>
              <a:chExt cx="3848" cy="6530"/>
            </a:xfrm>
          </p:grpSpPr>
          <p:graphicFrame>
            <p:nvGraphicFramePr>
              <p:cNvPr id="45" name="对象 19">
                <a:extLst>
                  <a:ext uri="{FF2B5EF4-FFF2-40B4-BE49-F238E27FC236}">
                    <a16:creationId xmlns:a16="http://schemas.microsoft.com/office/drawing/2014/main" id="{3C0EF85F-2479-47A5-A2A5-643AF7C8B28B}"/>
                  </a:ext>
                </a:extLst>
              </p:cNvPr>
              <p:cNvGraphicFramePr/>
              <p:nvPr/>
            </p:nvGraphicFramePr>
            <p:xfrm>
              <a:off x="8677" y="3033"/>
              <a:ext cx="3848" cy="2714"/>
            </p:xfrm>
            <a:graphic>
              <a:graphicData uri="http://schemas.openxmlformats.org/presentationml/2006/ole">
                <mc:AlternateContent xmlns:mc="http://schemas.openxmlformats.org/markup-compatibility/2006">
                  <mc:Choice xmlns:v="urn:schemas-microsoft-com:vml" Requires="v">
                    <p:oleObj r:id="rId6" imgW="5324475" imgH="4133850" progId="Paint.Picture">
                      <p:embed/>
                    </p:oleObj>
                  </mc:Choice>
                  <mc:Fallback>
                    <p:oleObj r:id="rId6" imgW="5324475" imgH="4133850" progId="Paint.Picture">
                      <p:embed/>
                      <p:pic>
                        <p:nvPicPr>
                          <p:cNvPr id="28677" name="对象 19"/>
                          <p:cNvPicPr/>
                          <p:nvPr/>
                        </p:nvPicPr>
                        <p:blipFill>
                          <a:blip r:embed="rId7"/>
                          <a:stretch>
                            <a:fillRect/>
                          </a:stretch>
                        </p:blipFill>
                        <p:spPr>
                          <a:xfrm>
                            <a:off x="8677" y="3033"/>
                            <a:ext cx="3848" cy="2714"/>
                          </a:xfrm>
                          <a:prstGeom prst="rect">
                            <a:avLst/>
                          </a:prstGeom>
                          <a:noFill/>
                          <a:ln w="38100">
                            <a:noFill/>
                            <a:miter/>
                          </a:ln>
                        </p:spPr>
                      </p:pic>
                    </p:oleObj>
                  </mc:Fallback>
                </mc:AlternateContent>
              </a:graphicData>
            </a:graphic>
          </p:graphicFrame>
          <p:graphicFrame>
            <p:nvGraphicFramePr>
              <p:cNvPr id="46" name="对象 21">
                <a:extLst>
                  <a:ext uri="{FF2B5EF4-FFF2-40B4-BE49-F238E27FC236}">
                    <a16:creationId xmlns:a16="http://schemas.microsoft.com/office/drawing/2014/main" id="{1DD98B90-F6CB-49BC-A4EF-BE45A9E6F346}"/>
                  </a:ext>
                </a:extLst>
              </p:cNvPr>
              <p:cNvGraphicFramePr/>
              <p:nvPr/>
            </p:nvGraphicFramePr>
            <p:xfrm>
              <a:off x="8677" y="5719"/>
              <a:ext cx="3848" cy="3844"/>
            </p:xfrm>
            <a:graphic>
              <a:graphicData uri="http://schemas.openxmlformats.org/presentationml/2006/ole">
                <mc:AlternateContent xmlns:mc="http://schemas.openxmlformats.org/markup-compatibility/2006">
                  <mc:Choice xmlns:v="urn:schemas-microsoft-com:vml" Requires="v">
                    <p:oleObj r:id="rId8" imgW="4772025" imgH="5715000" progId="Paint.Picture">
                      <p:embed/>
                    </p:oleObj>
                  </mc:Choice>
                  <mc:Fallback>
                    <p:oleObj r:id="rId8" imgW="4772025" imgH="5715000" progId="Paint.Picture">
                      <p:embed/>
                      <p:pic>
                        <p:nvPicPr>
                          <p:cNvPr id="28678" name="对象 21"/>
                          <p:cNvPicPr/>
                          <p:nvPr/>
                        </p:nvPicPr>
                        <p:blipFill>
                          <a:blip r:embed="rId9"/>
                          <a:stretch>
                            <a:fillRect/>
                          </a:stretch>
                        </p:blipFill>
                        <p:spPr>
                          <a:xfrm>
                            <a:off x="8677" y="5719"/>
                            <a:ext cx="3848" cy="3844"/>
                          </a:xfrm>
                          <a:prstGeom prst="rect">
                            <a:avLst/>
                          </a:prstGeom>
                          <a:noFill/>
                          <a:ln w="38100">
                            <a:noFill/>
                            <a:miter/>
                          </a:ln>
                        </p:spPr>
                      </p:pic>
                    </p:oleObj>
                  </mc:Fallback>
                </mc:AlternateContent>
              </a:graphicData>
            </a:graphic>
          </p:graphicFrame>
        </p:grpSp>
        <p:pic>
          <p:nvPicPr>
            <p:cNvPr id="47" name="Picture 11" descr="C:\Users\Administrator\Desktop\甲骨微痕.jpg">
              <a:extLst>
                <a:ext uri="{FF2B5EF4-FFF2-40B4-BE49-F238E27FC236}">
                  <a16:creationId xmlns:a16="http://schemas.microsoft.com/office/drawing/2014/main" id="{D56BBA03-8C4D-4292-BE3F-BDE225D7A01D}"/>
                </a:ext>
              </a:extLst>
            </p:cNvPr>
            <p:cNvPicPr>
              <a:picLocks noChangeAspect="1"/>
            </p:cNvPicPr>
            <p:nvPr/>
          </p:nvPicPr>
          <p:blipFill>
            <a:blip r:embed="rId10"/>
            <a:stretch>
              <a:fillRect/>
            </a:stretch>
          </p:blipFill>
          <p:spPr>
            <a:xfrm>
              <a:off x="2815993" y="1701000"/>
              <a:ext cx="3959225" cy="3043238"/>
            </a:xfrm>
            <a:prstGeom prst="rect">
              <a:avLst/>
            </a:prstGeom>
            <a:noFill/>
            <a:ln w="9525">
              <a:noFill/>
            </a:ln>
          </p:spPr>
        </p:pic>
      </p:grpSp>
    </p:spTree>
    <p:extLst>
      <p:ext uri="{BB962C8B-B14F-4D97-AF65-F5344CB8AC3E}">
        <p14:creationId xmlns:p14="http://schemas.microsoft.com/office/powerpoint/2010/main" val="1863751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194843" y="1411553"/>
            <a:ext cx="7658653" cy="1654400"/>
          </a:xfrm>
          <a:prstGeom prst="rect">
            <a:avLst/>
          </a:prstGeom>
          <a:noFill/>
          <a:ln w="28575">
            <a:noFill/>
          </a:ln>
          <a:effectLst/>
        </p:spPr>
        <p:txBody>
          <a:bodyPr wrap="square" lIns="108000" tIns="108000" rIns="108000" bIns="108000" rtlCol="0">
            <a:spAutoFit/>
          </a:bodyPr>
          <a:lstStyle/>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由</a:t>
            </a:r>
            <a:r>
              <a:rPr lang="zh-CN" altLang="en-US" sz="1600" b="1" dirty="0">
                <a:solidFill>
                  <a:schemeClr val="accent2">
                    <a:lumMod val="75000"/>
                  </a:schemeClr>
                </a:solidFill>
                <a:ea typeface="微软雅黑" panose="020B0503020204020204" pitchFamily="34" charset="-122"/>
              </a:rPr>
              <a:t>中国科学院青岛生物能源与过程研究所</a:t>
            </a:r>
            <a:r>
              <a:rPr lang="zh-CN" altLang="en-US" sz="1600" b="1" dirty="0">
                <a:solidFill>
                  <a:srgbClr val="70AD47">
                    <a:lumMod val="50000"/>
                  </a:srgbClr>
                </a:solidFill>
                <a:ea typeface="微软雅黑" panose="020B0503020204020204" pitchFamily="34" charset="-122"/>
              </a:rPr>
              <a:t>主办的综合性开源英文学术期刊</a:t>
            </a:r>
            <a:br>
              <a:rPr lang="en-GB" altLang="zh-CN" sz="1600" b="1" dirty="0">
                <a:solidFill>
                  <a:srgbClr val="70AD47">
                    <a:lumMod val="50000"/>
                  </a:srgbClr>
                </a:solidFill>
                <a:ea typeface="微软雅黑" panose="020B0503020204020204" pitchFamily="34" charset="-122"/>
              </a:rPr>
            </a:br>
            <a:r>
              <a:rPr lang="zh-CN" altLang="en-US" sz="1600" b="1" dirty="0">
                <a:solidFill>
                  <a:srgbClr val="70AD47">
                    <a:lumMod val="50000"/>
                  </a:srgbClr>
                </a:solidFill>
                <a:ea typeface="微软雅黑" panose="020B0503020204020204" pitchFamily="34" charset="-122"/>
              </a:rPr>
              <a:t>（</a:t>
            </a:r>
            <a:r>
              <a:rPr lang="en-US" altLang="zh-CN" sz="1600" b="1" dirty="0">
                <a:solidFill>
                  <a:srgbClr val="70AD47">
                    <a:lumMod val="50000"/>
                  </a:srgbClr>
                </a:solidFill>
                <a:ea typeface="微软雅黑" panose="020B0503020204020204" pitchFamily="34" charset="-122"/>
              </a:rPr>
              <a:t>2023</a:t>
            </a:r>
            <a:r>
              <a:rPr lang="zh-CN" altLang="en-US" sz="1600" b="1" dirty="0">
                <a:solidFill>
                  <a:srgbClr val="70AD47">
                    <a:lumMod val="50000"/>
                  </a:srgbClr>
                </a:solidFill>
                <a:ea typeface="微软雅黑" panose="020B0503020204020204" pitchFamily="34" charset="-122"/>
              </a:rPr>
              <a:t>年创刊，季刊，</a:t>
            </a:r>
            <a:r>
              <a:rPr lang="en-US" altLang="zh-CN" sz="1600" b="1" dirty="0">
                <a:solidFill>
                  <a:srgbClr val="70AD47">
                    <a:lumMod val="50000"/>
                  </a:srgbClr>
                </a:solidFill>
                <a:ea typeface="微软雅黑" panose="020B0503020204020204" pitchFamily="34" charset="-122"/>
              </a:rPr>
              <a:t>ISSN: 2950-1555</a:t>
            </a:r>
            <a:r>
              <a:rPr lang="zh-CN" altLang="en-US" sz="1600" b="1" dirty="0">
                <a:solidFill>
                  <a:srgbClr val="70AD47">
                    <a:lumMod val="50000"/>
                  </a:srgbClr>
                </a:solidFill>
                <a:ea typeface="微软雅黑" panose="020B0503020204020204" pitchFamily="34" charset="-122"/>
              </a:rPr>
              <a:t>） </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聚焦</a:t>
            </a:r>
            <a:r>
              <a:rPr lang="zh-CN" altLang="en-US" sz="1600" b="1" dirty="0">
                <a:solidFill>
                  <a:schemeClr val="accent2">
                    <a:lumMod val="75000"/>
                  </a:schemeClr>
                </a:solidFill>
                <a:ea typeface="微软雅黑" panose="020B0503020204020204" pitchFamily="34" charset="-122"/>
              </a:rPr>
              <a:t>绿色碳</a:t>
            </a:r>
            <a:r>
              <a:rPr lang="zh-CN" altLang="en-US" sz="1600" b="1" dirty="0">
                <a:solidFill>
                  <a:srgbClr val="70AD47">
                    <a:lumMod val="50000"/>
                  </a:srgbClr>
                </a:solidFill>
                <a:ea typeface="微软雅黑" panose="020B0503020204020204" pitchFamily="34" charset="-122"/>
              </a:rPr>
              <a:t>资源的开发与利用、</a:t>
            </a:r>
            <a:r>
              <a:rPr lang="zh-CN" altLang="en-US" sz="1600" b="1" dirty="0">
                <a:solidFill>
                  <a:schemeClr val="accent2">
                    <a:lumMod val="75000"/>
                  </a:schemeClr>
                </a:solidFill>
                <a:ea typeface="微软雅黑" panose="020B0503020204020204" pitchFamily="34" charset="-122"/>
              </a:rPr>
              <a:t>化石碳</a:t>
            </a:r>
            <a:r>
              <a:rPr lang="zh-CN" altLang="en-US" sz="1600" b="1" dirty="0">
                <a:solidFill>
                  <a:srgbClr val="70AD47">
                    <a:lumMod val="50000"/>
                  </a:srgbClr>
                </a:solidFill>
                <a:ea typeface="微软雅黑" panose="020B0503020204020204" pitchFamily="34" charset="-122"/>
              </a:rPr>
              <a:t>资源的绿色转化与利用、</a:t>
            </a:r>
            <a:r>
              <a:rPr lang="zh-CN" altLang="en-US" sz="1600" b="1" dirty="0">
                <a:solidFill>
                  <a:schemeClr val="accent2">
                    <a:lumMod val="75000"/>
                  </a:schemeClr>
                </a:solidFill>
                <a:ea typeface="微软雅黑" panose="020B0503020204020204" pitchFamily="34" charset="-122"/>
              </a:rPr>
              <a:t>排放碳</a:t>
            </a:r>
            <a:r>
              <a:rPr lang="zh-CN" altLang="en-US" sz="1600" b="1" dirty="0">
                <a:solidFill>
                  <a:srgbClr val="70AD47">
                    <a:lumMod val="50000"/>
                  </a:srgbClr>
                </a:solidFill>
                <a:ea typeface="微软雅黑" panose="020B0503020204020204" pitchFamily="34" charset="-122"/>
              </a:rPr>
              <a:t>资源的高效固定与利用，以及</a:t>
            </a:r>
            <a:r>
              <a:rPr lang="zh-CN" altLang="en-US" sz="1600" b="1" dirty="0">
                <a:solidFill>
                  <a:schemeClr val="accent2">
                    <a:lumMod val="75000"/>
                  </a:schemeClr>
                </a:solidFill>
                <a:ea typeface="微软雅黑" panose="020B0503020204020204" pitchFamily="34" charset="-122"/>
              </a:rPr>
              <a:t>多尺度碳</a:t>
            </a:r>
            <a:r>
              <a:rPr lang="zh-CN" altLang="en-US" sz="1600" b="1" dirty="0">
                <a:solidFill>
                  <a:srgbClr val="70AD47">
                    <a:lumMod val="50000"/>
                  </a:srgbClr>
                </a:solidFill>
                <a:ea typeface="微软雅黑" panose="020B0503020204020204" pitchFamily="34" charset="-122"/>
              </a:rPr>
              <a:t>循环的分析与管理等四个主题的科技创新</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期刊全文在</a:t>
            </a:r>
            <a:r>
              <a:rPr lang="en-US" altLang="zh-CN" sz="1600" b="1" dirty="0">
                <a:solidFill>
                  <a:srgbClr val="70AD47">
                    <a:lumMod val="50000"/>
                  </a:srgbClr>
                </a:solidFill>
                <a:ea typeface="微软雅黑" panose="020B0503020204020204" pitchFamily="34" charset="-122"/>
              </a:rPr>
              <a:t>ScienceDirect</a:t>
            </a:r>
            <a:r>
              <a:rPr lang="zh-CN" altLang="en-US" sz="1600" b="1" dirty="0">
                <a:solidFill>
                  <a:srgbClr val="70AD47">
                    <a:lumMod val="50000"/>
                  </a:srgbClr>
                </a:solidFill>
                <a:ea typeface="微软雅黑" panose="020B0503020204020204" pitchFamily="34" charset="-122"/>
              </a:rPr>
              <a:t>平台开放获取，</a:t>
            </a:r>
            <a:r>
              <a:rPr lang="en-US" altLang="zh-CN" sz="1600" b="1" dirty="0">
                <a:solidFill>
                  <a:srgbClr val="70AD47">
                    <a:lumMod val="50000"/>
                  </a:srgbClr>
                </a:solidFill>
                <a:ea typeface="微软雅黑" panose="020B0503020204020204" pitchFamily="34" charset="-122"/>
              </a:rPr>
              <a:t>2026</a:t>
            </a:r>
            <a:r>
              <a:rPr lang="zh-CN" altLang="en-US" sz="1600" b="1" dirty="0">
                <a:solidFill>
                  <a:srgbClr val="70AD47">
                    <a:lumMod val="50000"/>
                  </a:srgbClr>
                </a:solidFill>
                <a:ea typeface="微软雅黑" panose="020B0503020204020204" pitchFamily="34" charset="-122"/>
              </a:rPr>
              <a:t>年前免费发表</a:t>
            </a:r>
          </a:p>
        </p:txBody>
      </p:sp>
      <p:sp>
        <p:nvSpPr>
          <p:cNvPr id="2" name="矩形 1">
            <a:extLst>
              <a:ext uri="{FF2B5EF4-FFF2-40B4-BE49-F238E27FC236}">
                <a16:creationId xmlns:a16="http://schemas.microsoft.com/office/drawing/2014/main" id="{A4036872-9D47-1631-E8CA-83DE34AC89BE}"/>
              </a:ext>
            </a:extLst>
          </p:cNvPr>
          <p:cNvSpPr/>
          <p:nvPr/>
        </p:nvSpPr>
        <p:spPr>
          <a:xfrm>
            <a:off x="2931" y="4791945"/>
            <a:ext cx="2264870"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名誉主编</a:t>
            </a:r>
          </a:p>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谭天伟 院士</a:t>
            </a: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北京化工大学</a:t>
            </a:r>
          </a:p>
        </p:txBody>
      </p:sp>
      <p:sp>
        <p:nvSpPr>
          <p:cNvPr id="3" name="矩形 2">
            <a:extLst>
              <a:ext uri="{FF2B5EF4-FFF2-40B4-BE49-F238E27FC236}">
                <a16:creationId xmlns:a16="http://schemas.microsoft.com/office/drawing/2014/main" id="{14D3CBE7-2CD4-692A-5863-63A995EBF959}"/>
              </a:ext>
            </a:extLst>
          </p:cNvPr>
          <p:cNvSpPr/>
          <p:nvPr/>
        </p:nvSpPr>
        <p:spPr>
          <a:xfrm>
            <a:off x="1759655" y="4779753"/>
            <a:ext cx="2397459"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主    编</a:t>
            </a:r>
          </a:p>
          <a:p>
            <a:pPr lvl="0" algn="ctr"/>
            <a:r>
              <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Valentin Valtchev </a:t>
            </a: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教授</a:t>
            </a:r>
            <a:endPar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endParaRP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法国国家科研中心</a:t>
            </a:r>
            <a:r>
              <a:rPr lang="en-US" altLang="zh-CN"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a:t>
            </a: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青岛能源所</a:t>
            </a:r>
          </a:p>
        </p:txBody>
      </p:sp>
      <p:sp>
        <p:nvSpPr>
          <p:cNvPr id="4" name="矩形 3">
            <a:extLst>
              <a:ext uri="{FF2B5EF4-FFF2-40B4-BE49-F238E27FC236}">
                <a16:creationId xmlns:a16="http://schemas.microsoft.com/office/drawing/2014/main" id="{CE5DAC2A-7A7F-4EE5-7A3D-279618648A04}"/>
              </a:ext>
            </a:extLst>
          </p:cNvPr>
          <p:cNvSpPr/>
          <p:nvPr/>
        </p:nvSpPr>
        <p:spPr>
          <a:xfrm>
            <a:off x="4002110" y="4785752"/>
            <a:ext cx="1551177"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主    编</a:t>
            </a:r>
          </a:p>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吕雪峰 研究员</a:t>
            </a:r>
          </a:p>
          <a:p>
            <a:pPr lvl="0" algn="ctr"/>
            <a:r>
              <a:rPr lang="zh-CN" altLang="en-US" sz="1300"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青岛能源所</a:t>
            </a: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9229" y="3009979"/>
            <a:ext cx="1934267" cy="2579021"/>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5944" y="5103886"/>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9504398" y="6313486"/>
            <a:ext cx="12080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WeChat</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rPr>
              <a:t>CALL FOR CONTRIBUTIONS</a:t>
            </a:r>
            <a:endParaRPr kumimoji="0" lang="en-GB"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10861114" y="6313486"/>
            <a:ext cx="12096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Twitter</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53608" y="6313486"/>
            <a:ext cx="120676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Webpage</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607"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487366" y="3154090"/>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129699" y="3154090"/>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308532" y="3154090"/>
            <a:ext cx="1296000" cy="1622130"/>
          </a:xfrm>
          <a:prstGeom prst="rect">
            <a:avLst/>
          </a:prstGeom>
        </p:spPr>
      </p:pic>
      <p:graphicFrame>
        <p:nvGraphicFramePr>
          <p:cNvPr id="21" name="表格 20">
            <a:extLst>
              <a:ext uri="{FF2B5EF4-FFF2-40B4-BE49-F238E27FC236}">
                <a16:creationId xmlns:a16="http://schemas.microsoft.com/office/drawing/2014/main" id="{F52C686F-546E-4B66-B73A-B63B1B92FA52}"/>
              </a:ext>
            </a:extLst>
          </p:cNvPr>
          <p:cNvGraphicFramePr>
            <a:graphicFrameLocks noGrp="1"/>
          </p:cNvGraphicFramePr>
          <p:nvPr/>
        </p:nvGraphicFramePr>
        <p:xfrm>
          <a:off x="420624" y="5628941"/>
          <a:ext cx="6619619" cy="1097280"/>
        </p:xfrm>
        <a:graphic>
          <a:graphicData uri="http://schemas.openxmlformats.org/drawingml/2006/table">
            <a:tbl>
              <a:tblPr firstRow="1" bandRow="1"/>
              <a:tblGrid>
                <a:gridCol w="1394273">
                  <a:extLst>
                    <a:ext uri="{9D8B030D-6E8A-4147-A177-3AD203B41FA5}">
                      <a16:colId xmlns:a16="http://schemas.microsoft.com/office/drawing/2014/main" val="3357445800"/>
                    </a:ext>
                  </a:extLst>
                </a:gridCol>
                <a:gridCol w="5225346">
                  <a:extLst>
                    <a:ext uri="{9D8B030D-6E8A-4147-A177-3AD203B41FA5}">
                      <a16:colId xmlns:a16="http://schemas.microsoft.com/office/drawing/2014/main" val="1625391138"/>
                    </a:ext>
                  </a:extLst>
                </a:gridCol>
              </a:tblGrid>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顾  问 委：</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22</a:t>
                      </a:r>
                      <a:r>
                        <a:rPr lang="zh-CN" altLang="en-US" dirty="0">
                          <a:solidFill>
                            <a:schemeClr val="bg1"/>
                          </a:solidFill>
                          <a:latin typeface="微软雅黑" panose="020B0503020204020204" pitchFamily="34" charset="-122"/>
                          <a:ea typeface="微软雅黑" panose="020B0503020204020204" pitchFamily="34" charset="-122"/>
                        </a:rPr>
                        <a:t>位院士级专家（平均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&gt;84</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19204999"/>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编委团队：</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21</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55</a:t>
                      </a:r>
                      <a:r>
                        <a:rPr lang="zh-CN" altLang="en-US" dirty="0">
                          <a:solidFill>
                            <a:schemeClr val="bg1"/>
                          </a:solidFill>
                          <a:latin typeface="微软雅黑" panose="020B0503020204020204" pitchFamily="34" charset="-122"/>
                          <a:ea typeface="微软雅黑" panose="020B0503020204020204" pitchFamily="34" charset="-122"/>
                        </a:rPr>
                        <a:t>位杰青级学者（平均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&gt;47</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41000635"/>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dist" defTabSz="914354"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rPr>
                        <a:t>编 辑 部：</a:t>
                      </a:r>
                      <a:endParaRPr kumimoji="0" lang="en-US" altLang="zh-CN"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dirty="0">
                          <a:solidFill>
                            <a:schemeClr val="bg1"/>
                          </a:solidFill>
                          <a:latin typeface="微软雅黑" panose="020B0503020204020204" pitchFamily="34" charset="-122"/>
                          <a:ea typeface="微软雅黑" panose="020B0503020204020204" pitchFamily="34" charset="-122"/>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58866290"/>
                  </a:ext>
                </a:extLst>
              </a:tr>
            </a:tbl>
          </a:graphicData>
        </a:graphic>
      </p:graphicFrame>
      <p:sp>
        <p:nvSpPr>
          <p:cNvPr id="5" name="矩形 4">
            <a:extLst>
              <a:ext uri="{FF2B5EF4-FFF2-40B4-BE49-F238E27FC236}">
                <a16:creationId xmlns:a16="http://schemas.microsoft.com/office/drawing/2014/main" id="{361D3EC6-8791-42B5-9440-A1C4B12E58CB}"/>
              </a:ext>
            </a:extLst>
          </p:cNvPr>
          <p:cNvSpPr/>
          <p:nvPr/>
        </p:nvSpPr>
        <p:spPr>
          <a:xfrm>
            <a:off x="8153607" y="1006247"/>
            <a:ext cx="3917106" cy="4096092"/>
          </a:xfrm>
          <a:prstGeom prst="rect">
            <a:avLst/>
          </a:prstGeom>
          <a:solidFill>
            <a:srgbClr val="E2F0D9">
              <a:alpha val="50196"/>
            </a:srgbClr>
          </a:solidFill>
          <a:ln w="28575">
            <a:noFill/>
          </a:ln>
          <a:effectLst/>
        </p:spPr>
        <p:txBody>
          <a:bodyPr wrap="square" lIns="108000" tIns="108000" rIns="108000" bIns="108000" rtlCol="0">
            <a:noAutofit/>
          </a:bodyPr>
          <a:lstStyle/>
          <a:p>
            <a:pPr marL="180975" indent="-180975">
              <a:spcBef>
                <a:spcPts val="600"/>
              </a:spcBef>
              <a:spcAft>
                <a:spcPts val="600"/>
              </a:spcAft>
            </a:pPr>
            <a:r>
              <a:rPr lang="zh-CN" altLang="en-US" sz="1600" b="1" dirty="0">
                <a:solidFill>
                  <a:srgbClr val="70AD47">
                    <a:lumMod val="50000"/>
                  </a:srgbClr>
                </a:solidFill>
                <a:latin typeface="微软雅黑" panose="020B0503020204020204" pitchFamily="34" charset="-122"/>
                <a:ea typeface="微软雅黑" panose="020B0503020204020204" pitchFamily="34" charset="-122"/>
              </a:rPr>
              <a:t>刊载范围</a:t>
            </a:r>
            <a:endParaRPr lang="en-GB" altLang="zh-CN" sz="1600" b="1"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可再生碳：资源、环境、能源、化学品和材料 </a:t>
            </a: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绿色低碳技术：电催化、光催化、化学催化、生物催化和生物制造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用于碳固定和转化的合成生物学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电化学能量转换与存储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净零碳和负碳技术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碳管理：碳足迹和生命周期评估、碳模拟与政策</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绿碳研究中的人工智能和数据科学 </a:t>
            </a:r>
            <a:endParaRPr lang="en-GB" sz="1600" dirty="0">
              <a:solidFill>
                <a:srgbClr val="70AD47">
                  <a:lumMod val="50000"/>
                </a:srgb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36653A5-C4DB-4B42-B95D-1BA2079E8BE8}"/>
              </a:ext>
            </a:extLst>
          </p:cNvPr>
          <p:cNvSpPr/>
          <p:nvPr/>
        </p:nvSpPr>
        <p:spPr>
          <a:xfrm>
            <a:off x="121287" y="1037834"/>
            <a:ext cx="7911033" cy="369332"/>
          </a:xfrm>
          <a:prstGeom prst="rect">
            <a:avLst/>
          </a:prstGeom>
        </p:spPr>
        <p:txBody>
          <a:bodyPr wrap="square">
            <a:spAutoFit/>
          </a:bodyPr>
          <a:lstStyle/>
          <a:p>
            <a:pPr algn="ctr"/>
            <a:r>
              <a:rPr lang="en-US" altLang="zh-CN" b="1" i="1" dirty="0">
                <a:solidFill>
                  <a:schemeClr val="accent6">
                    <a:lumMod val="50000"/>
                  </a:schemeClr>
                </a:solidFill>
                <a:latin typeface="Microsoft YaHei" panose="020B0503020204020204" pitchFamily="34" charset="-122"/>
                <a:ea typeface="Microsoft YaHei" panose="020B0503020204020204" pitchFamily="34" charset="-122"/>
              </a:rPr>
              <a:t>Green Carbon </a:t>
            </a:r>
            <a:r>
              <a:rPr lang="zh-CN" altLang="en-US" b="1" dirty="0">
                <a:solidFill>
                  <a:schemeClr val="accent6">
                    <a:lumMod val="50000"/>
                  </a:schemeClr>
                </a:solidFill>
                <a:latin typeface="Microsoft YaHei" panose="020B0503020204020204" pitchFamily="34" charset="-122"/>
                <a:ea typeface="Microsoft YaHei" panose="020B0503020204020204" pitchFamily="34" charset="-122"/>
              </a:rPr>
              <a:t>中国科技期刊卓越行动计划</a:t>
            </a:r>
            <a:r>
              <a:rPr lang="zh-CN" altLang="en-US" b="1" dirty="0">
                <a:solidFill>
                  <a:schemeClr val="accent2">
                    <a:lumMod val="75000"/>
                  </a:schemeClr>
                </a:solidFill>
                <a:ea typeface="微软雅黑" panose="020B0503020204020204" pitchFamily="34" charset="-122"/>
              </a:rPr>
              <a:t>高起点新刊</a:t>
            </a:r>
            <a:endParaRPr lang="en-GB" b="1" dirty="0">
              <a:solidFill>
                <a:schemeClr val="accent2">
                  <a:lumMod val="75000"/>
                </a:schemeClr>
              </a:solidFill>
              <a:ea typeface="微软雅黑" panose="020B0503020204020204" pitchFamily="34" charset="-122"/>
            </a:endParaRPr>
          </a:p>
        </p:txBody>
      </p:sp>
      <p:pic>
        <p:nvPicPr>
          <p:cNvPr id="26" name="图片 25">
            <a:extLst>
              <a:ext uri="{FF2B5EF4-FFF2-40B4-BE49-F238E27FC236}">
                <a16:creationId xmlns:a16="http://schemas.microsoft.com/office/drawing/2014/main" id="{EEBADBF6-16AE-4E8A-AF5D-323FD55996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56732" y="5123540"/>
            <a:ext cx="1209600" cy="1209600"/>
          </a:xfrm>
          <a:prstGeom prst="rect">
            <a:avLst/>
          </a:prstGeom>
        </p:spPr>
      </p:pic>
    </p:spTree>
    <p:extLst>
      <p:ext uri="{BB962C8B-B14F-4D97-AF65-F5344CB8AC3E}">
        <p14:creationId xmlns:p14="http://schemas.microsoft.com/office/powerpoint/2010/main" val="4213721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219369" y="693000"/>
            <a:ext cx="7690047" cy="2177620"/>
          </a:xfrm>
          <a:prstGeom prst="rect">
            <a:avLst/>
          </a:prstGeom>
          <a:noFill/>
          <a:ln w="28575">
            <a:noFill/>
          </a:ln>
          <a:effectLst/>
        </p:spPr>
        <p:txBody>
          <a:bodyPr wrap="square" lIns="108000" tIns="108000" rIns="108000" bIns="108000" rtlCol="0">
            <a:spAutoFit/>
          </a:bodyPr>
          <a:lstStyle/>
          <a:p>
            <a:pPr marL="285750" indent="-285750">
              <a:spcBef>
                <a:spcPts val="400"/>
              </a:spcBef>
              <a:spcAft>
                <a:spcPts val="400"/>
              </a:spcAft>
              <a:buFont typeface="Arial" panose="020B0604020202020204" pitchFamily="34" charset="0"/>
              <a:buChar char="•"/>
            </a:pPr>
            <a:r>
              <a:rPr lang="en-US" altLang="zh-CN" b="1" i="1" dirty="0">
                <a:solidFill>
                  <a:schemeClr val="accent6">
                    <a:lumMod val="50000"/>
                  </a:schemeClr>
                </a:solidFill>
                <a:ea typeface="微软雅黑" panose="020B0503020204020204" pitchFamily="34" charset="-122"/>
              </a:rPr>
              <a:t>Green Carbon </a:t>
            </a:r>
            <a:r>
              <a:rPr lang="en-US" altLang="zh-CN" sz="1600" b="1" dirty="0">
                <a:solidFill>
                  <a:schemeClr val="accent6">
                    <a:lumMod val="50000"/>
                  </a:schemeClr>
                </a:solidFill>
                <a:ea typeface="微软雅黑" panose="020B0503020204020204" pitchFamily="34" charset="-122"/>
              </a:rPr>
              <a:t>is a comprehensive open access journal managed by </a:t>
            </a:r>
            <a:r>
              <a:rPr lang="en-US" altLang="zh-CN" sz="1600" b="1" dirty="0">
                <a:solidFill>
                  <a:schemeClr val="accent2">
                    <a:lumMod val="75000"/>
                  </a:schemeClr>
                </a:solidFill>
                <a:ea typeface="微软雅黑" panose="020B0503020204020204" pitchFamily="34" charset="-122"/>
              </a:rPr>
              <a:t>Qingdao Institute of Bioenergy and Bioprocess Technology, Chinese Academy of Sciences</a:t>
            </a:r>
            <a:r>
              <a:rPr lang="en-US" altLang="zh-CN" sz="1600" b="1" dirty="0">
                <a:solidFill>
                  <a:schemeClr val="accent6">
                    <a:lumMod val="50000"/>
                  </a:schemeClr>
                </a:solidFill>
                <a:ea typeface="微软雅黑" panose="020B0503020204020204" pitchFamily="34" charset="-122"/>
              </a:rPr>
              <a:t> and published by Elsevier (launching in 2023,  ISSN: 2950-1555). </a:t>
            </a:r>
            <a:endParaRPr lang="en-GB" altLang="zh-CN" sz="1600" b="1" dirty="0">
              <a:solidFill>
                <a:schemeClr val="accent6">
                  <a:lumMod val="50000"/>
                </a:schemeClr>
              </a:solidFill>
              <a:ea typeface="微软雅黑" panose="020B0503020204020204" pitchFamily="34" charset="-122"/>
            </a:endParaRPr>
          </a:p>
          <a:p>
            <a:pPr marL="285750" lvl="0" indent="-285750">
              <a:spcBef>
                <a:spcPts val="400"/>
              </a:spcBef>
              <a:spcAft>
                <a:spcPts val="400"/>
              </a:spcAft>
              <a:buFont typeface="Arial" panose="020B0604020202020204" pitchFamily="34" charset="0"/>
              <a:buChar char="•"/>
              <a:defRPr/>
            </a:pPr>
            <a:r>
              <a:rPr lang="en-GB" altLang="zh-CN" sz="1600" b="1" i="1" dirty="0">
                <a:solidFill>
                  <a:schemeClr val="accent6">
                    <a:lumMod val="50000"/>
                  </a:schemeClr>
                </a:solidFill>
                <a:ea typeface="微软雅黑" panose="020B0503020204020204" pitchFamily="34" charset="-122"/>
              </a:rPr>
              <a:t>Green Carbon </a:t>
            </a:r>
            <a:r>
              <a:rPr lang="en-GB" altLang="zh-CN" sz="1600" b="1" dirty="0">
                <a:solidFill>
                  <a:schemeClr val="accent6">
                    <a:lumMod val="50000"/>
                  </a:schemeClr>
                </a:solidFill>
                <a:ea typeface="微软雅黑" panose="020B0503020204020204" pitchFamily="34" charset="-122"/>
              </a:rPr>
              <a:t>is an interdisciplinary journal promoting cutting-edge science and technology developments of green resources, green conversions, green processes and green products leading to low, zero or negative carbon emissions.</a:t>
            </a:r>
          </a:p>
          <a:p>
            <a:pPr marL="285750" marR="0" lvl="0" indent="-285750" algn="l" defTabSz="914400" rtl="0" eaLnBrk="1" fontAlgn="auto" latinLnBrk="0" hangingPunct="1">
              <a:spcBef>
                <a:spcPts val="400"/>
              </a:spcBef>
              <a:spcAft>
                <a:spcPts val="400"/>
              </a:spcAft>
              <a:buClrTx/>
              <a:buSzTx/>
              <a:buFont typeface="Arial" panose="020B0604020202020204" pitchFamily="34" charset="0"/>
              <a:buChar char="•"/>
              <a:tabLst/>
              <a:defRPr/>
            </a:pPr>
            <a:r>
              <a:rPr lang="en-US" altLang="zh-CN" sz="1600" b="1" dirty="0">
                <a:solidFill>
                  <a:schemeClr val="accent6">
                    <a:lumMod val="50000"/>
                  </a:schemeClr>
                </a:solidFill>
                <a:ea typeface="微软雅黑" panose="020B0503020204020204" pitchFamily="34" charset="-122"/>
              </a:rPr>
              <a:t>No processing charges for invited articles.</a:t>
            </a:r>
            <a:endParaRPr kumimoji="0" lang="en-US" altLang="zh-CN" b="1" i="0" u="none" strike="noStrike" kern="1200" cap="none" spc="0" normalizeH="0" baseline="0" noProof="0" dirty="0">
              <a:ln>
                <a:noFill/>
              </a:ln>
              <a:solidFill>
                <a:schemeClr val="accent6">
                  <a:lumMod val="50000"/>
                </a:schemeClr>
              </a:solidFill>
              <a:effectLst/>
              <a:uLnTx/>
              <a:uFillTx/>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59A1FB0F-2ADC-4FDD-9C47-05131F6CF5CF}"/>
              </a:ext>
            </a:extLst>
          </p:cNvPr>
          <p:cNvGraphicFramePr>
            <a:graphicFrameLocks noGrp="1"/>
          </p:cNvGraphicFramePr>
          <p:nvPr/>
        </p:nvGraphicFramePr>
        <p:xfrm>
          <a:off x="577547" y="5782094"/>
          <a:ext cx="8002084" cy="960120"/>
        </p:xfrm>
        <a:graphic>
          <a:graphicData uri="http://schemas.openxmlformats.org/drawingml/2006/table">
            <a:tbl>
              <a:tblPr firstRow="1" bandRow="1"/>
              <a:tblGrid>
                <a:gridCol w="1692733">
                  <a:extLst>
                    <a:ext uri="{9D8B030D-6E8A-4147-A177-3AD203B41FA5}">
                      <a16:colId xmlns:a16="http://schemas.microsoft.com/office/drawing/2014/main" val="3357445800"/>
                    </a:ext>
                  </a:extLst>
                </a:gridCol>
                <a:gridCol w="6309351">
                  <a:extLst>
                    <a:ext uri="{9D8B030D-6E8A-4147-A177-3AD203B41FA5}">
                      <a16:colId xmlns:a16="http://schemas.microsoft.com/office/drawing/2014/main" val="1625391138"/>
                    </a:ext>
                  </a:extLst>
                </a:gridCol>
              </a:tblGrid>
              <a:tr h="0">
                <a:tc>
                  <a:txBody>
                    <a:bodyPr/>
                    <a:lstStyle/>
                    <a:p>
                      <a:pPr algn="l"/>
                      <a:r>
                        <a:rPr lang="en-US" altLang="zh-CN" sz="1500" b="1" dirty="0">
                          <a:solidFill>
                            <a:schemeClr val="bg1"/>
                          </a:solidFill>
                          <a:latin typeface="Arial" panose="020B0604020202020204" pitchFamily="34" charset="0"/>
                          <a:ea typeface="Calibri" panose="020F0502020204030204" pitchFamily="34" charset="0"/>
                          <a:cs typeface="Arial" panose="020B0604020202020204" pitchFamily="34" charset="0"/>
                        </a:rPr>
                        <a:t>Advisory Board:</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22 </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Academician-level members from 7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19204999"/>
                  </a:ext>
                </a:extLst>
              </a:tr>
              <a:tr h="297517">
                <a:tc>
                  <a:txBody>
                    <a:bodyPr/>
                    <a:lstStyle/>
                    <a:p>
                      <a:pPr algn="l"/>
                      <a:r>
                        <a:rPr lang="en-US" altLang="zh-CN"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Editorial Board:</a:t>
                      </a:r>
                      <a:endPar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55 Distinguished professorial</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-level members from 21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41000635"/>
                  </a:ext>
                </a:extLst>
              </a:tr>
              <a:tr h="297517">
                <a:tc>
                  <a:txBody>
                    <a:bodyPr/>
                    <a:lstStyle/>
                    <a:p>
                      <a:pPr algn="l"/>
                      <a:r>
                        <a:rPr lang="en-US"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a:t>
                      </a:r>
                      <a:r>
                        <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mail Address: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cs typeface="Arial" panose="020B0604020202020204" pitchFamily="34" charset="0"/>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66894165"/>
                  </a:ext>
                </a:extLst>
              </a:tr>
            </a:tbl>
          </a:graphicData>
        </a:graphic>
      </p:graphicFrame>
      <p:sp>
        <p:nvSpPr>
          <p:cNvPr id="2" name="矩形 1">
            <a:extLst>
              <a:ext uri="{FF2B5EF4-FFF2-40B4-BE49-F238E27FC236}">
                <a16:creationId xmlns:a16="http://schemas.microsoft.com/office/drawing/2014/main" id="{A4036872-9D47-1631-E8CA-83DE34AC89BE}"/>
              </a:ext>
            </a:extLst>
          </p:cNvPr>
          <p:cNvSpPr/>
          <p:nvPr/>
        </p:nvSpPr>
        <p:spPr>
          <a:xfrm>
            <a:off x="151635" y="4813886"/>
            <a:ext cx="2264870" cy="892552"/>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Honorary Editor-in-Chief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Academician </a:t>
            </a:r>
            <a:r>
              <a:rPr lang="en-US"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Tianwei</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 TAN</a:t>
            </a:r>
            <a:r>
              <a:rPr lang="zh-CN" altLang="en-US"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Beijing University of Chemical Technology</a:t>
            </a:r>
          </a:p>
        </p:txBody>
      </p:sp>
      <p:sp>
        <p:nvSpPr>
          <p:cNvPr id="3" name="矩形 2">
            <a:extLst>
              <a:ext uri="{FF2B5EF4-FFF2-40B4-BE49-F238E27FC236}">
                <a16:creationId xmlns:a16="http://schemas.microsoft.com/office/drawing/2014/main" id="{14D3CBE7-2CD4-692A-5863-63A995EBF959}"/>
              </a:ext>
            </a:extLst>
          </p:cNvPr>
          <p:cNvSpPr/>
          <p:nvPr/>
        </p:nvSpPr>
        <p:spPr>
          <a:xfrm>
            <a:off x="2174947" y="4911795"/>
            <a:ext cx="2075945"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Editor-in-Chief</a:t>
            </a: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Prof. </a:t>
            </a:r>
            <a:r>
              <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Valentin </a:t>
            </a:r>
            <a:r>
              <a:rPr lang="en-GB"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Valtchev</a:t>
            </a:r>
            <a:endPar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CNRS/QIBEBT</a:t>
            </a:r>
            <a:endParaRPr lang="en-GB"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4" name="矩形 3">
            <a:extLst>
              <a:ext uri="{FF2B5EF4-FFF2-40B4-BE49-F238E27FC236}">
                <a16:creationId xmlns:a16="http://schemas.microsoft.com/office/drawing/2014/main" id="{CE5DAC2A-7A7F-4EE5-7A3D-279618648A04}"/>
              </a:ext>
            </a:extLst>
          </p:cNvPr>
          <p:cNvSpPr/>
          <p:nvPr/>
        </p:nvSpPr>
        <p:spPr>
          <a:xfrm>
            <a:off x="4341788" y="4842087"/>
            <a:ext cx="1551177"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Editor-in-Chief</a:t>
            </a: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Prof. </a:t>
            </a:r>
            <a:r>
              <a:rPr lang="en-US" altLang="zh-CN" sz="1300" kern="100" dirty="0" err="1">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Xuefeng</a:t>
            </a: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LU</a:t>
            </a:r>
            <a:endParaRPr lang="en-GB"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QIBEBT</a:t>
            </a:r>
            <a:endParaRPr lang="en-GB"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102" y="3042391"/>
            <a:ext cx="1909957" cy="2546609"/>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2660" y="5105434"/>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10861114" y="6313487"/>
            <a:ext cx="1208053" cy="307777"/>
          </a:xfrm>
          <a:prstGeom prst="rect">
            <a:avLst/>
          </a:prstGeom>
        </p:spPr>
        <p:txBody>
          <a:bodyPr wrap="square">
            <a:spAutoFit/>
          </a:bodyPr>
          <a:lstStyle/>
          <a:p>
            <a:pPr algn="ctr"/>
            <a:r>
              <a:rPr lang="en-US" altLang="zh-CN" sz="1400" b="1" dirty="0">
                <a:solidFill>
                  <a:schemeClr val="accent6">
                    <a:lumMod val="75000"/>
                  </a:schemeClr>
                </a:solidFill>
              </a:rPr>
              <a:t>WeChat</a:t>
            </a:r>
            <a:endParaRPr lang="en-GB" sz="1400" b="1" dirty="0">
              <a:solidFill>
                <a:schemeClr val="accent6">
                  <a:lumMod val="75000"/>
                </a:schemeClr>
              </a:solidFill>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algn="dist"/>
            <a:r>
              <a:rPr lang="en-US"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rPr>
              <a:t>CALL FOR CONTRIBUTIONS</a:t>
            </a:r>
            <a:endParaRPr lang="en-GB"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9481124" y="6311937"/>
            <a:ext cx="1209600" cy="307777"/>
          </a:xfrm>
          <a:prstGeom prst="rect">
            <a:avLst/>
          </a:prstGeom>
        </p:spPr>
        <p:txBody>
          <a:bodyPr wrap="square">
            <a:spAutoFit/>
          </a:bodyPr>
          <a:lstStyle/>
          <a:p>
            <a:pPr algn="ctr"/>
            <a:r>
              <a:rPr lang="en-US" altLang="zh-CN" sz="1400" b="1" dirty="0">
                <a:solidFill>
                  <a:schemeClr val="accent6">
                    <a:lumMod val="75000"/>
                  </a:schemeClr>
                </a:solidFill>
              </a:rPr>
              <a:t>Twitter</a:t>
            </a:r>
            <a:endParaRPr lang="en-GB" sz="1400" b="1" dirty="0">
              <a:solidFill>
                <a:schemeClr val="accent6">
                  <a:lumMod val="75000"/>
                </a:schemeClr>
              </a:solidFill>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10301" y="6315880"/>
            <a:ext cx="1206766" cy="307777"/>
          </a:xfrm>
          <a:prstGeom prst="rect">
            <a:avLst/>
          </a:prstGeom>
        </p:spPr>
        <p:txBody>
          <a:bodyPr wrap="square">
            <a:spAutoFit/>
          </a:bodyPr>
          <a:lstStyle/>
          <a:p>
            <a:pPr algn="ctr"/>
            <a:r>
              <a:rPr lang="en-US" altLang="zh-CN" sz="1400" b="1" dirty="0">
                <a:solidFill>
                  <a:schemeClr val="accent6">
                    <a:lumMod val="75000"/>
                  </a:schemeClr>
                </a:solidFill>
              </a:rPr>
              <a:t>Webpage</a:t>
            </a:r>
            <a:endParaRPr lang="en-GB" sz="1400" b="1" dirty="0">
              <a:solidFill>
                <a:schemeClr val="accent6">
                  <a:lumMod val="75000"/>
                </a:schemeClr>
              </a:solidFill>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0300"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668999" y="3219957"/>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469377" y="3208734"/>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569188" y="3219957"/>
            <a:ext cx="1296000" cy="1622130"/>
          </a:xfrm>
          <a:prstGeom prst="rect">
            <a:avLst/>
          </a:prstGeom>
        </p:spPr>
      </p:pic>
      <p:sp>
        <p:nvSpPr>
          <p:cNvPr id="5" name="矩形 4">
            <a:extLst>
              <a:ext uri="{FF2B5EF4-FFF2-40B4-BE49-F238E27FC236}">
                <a16:creationId xmlns:a16="http://schemas.microsoft.com/office/drawing/2014/main" id="{3787450A-1B43-40E6-BB9F-8AEA030C1CB4}"/>
              </a:ext>
            </a:extLst>
          </p:cNvPr>
          <p:cNvSpPr/>
          <p:nvPr/>
        </p:nvSpPr>
        <p:spPr>
          <a:xfrm>
            <a:off x="8110300" y="1028343"/>
            <a:ext cx="4104278" cy="4080604"/>
          </a:xfrm>
          <a:prstGeom prst="rect">
            <a:avLst/>
          </a:prstGeom>
          <a:solidFill>
            <a:srgbClr val="E2F0D9">
              <a:alpha val="60000"/>
            </a:srgbClr>
          </a:solidFill>
        </p:spPr>
        <p:txBody>
          <a:bodyPr wrap="square">
            <a:spAutoFit/>
          </a:bodyPr>
          <a:lstStyle/>
          <a:p>
            <a:pPr>
              <a:spcBef>
                <a:spcPts val="600"/>
              </a:spcBef>
              <a:spcAft>
                <a:spcPts val="600"/>
              </a:spcAft>
            </a:pPr>
            <a:r>
              <a:rPr lang="en-US" altLang="zh-CN" b="1" dirty="0">
                <a:solidFill>
                  <a:schemeClr val="accent6">
                    <a:lumMod val="50000"/>
                  </a:schemeClr>
                </a:solidFill>
              </a:rPr>
              <a:t>TOPICS</a:t>
            </a:r>
            <a:r>
              <a:rPr lang="en-GB" b="1" dirty="0">
                <a:solidFill>
                  <a:schemeClr val="accent6">
                    <a:lumMod val="50000"/>
                  </a:schemeClr>
                </a:solidFill>
              </a:rPr>
              <a:t>:</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Renewable carbon: resources, environment, energy, chemicals and materials</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Green carbon utilization technologies: electrocatalysis, photocatalysis, chemical catalysis, </a:t>
            </a:r>
            <a:r>
              <a:rPr lang="en-GB" sz="1400" dirty="0" err="1">
                <a:solidFill>
                  <a:schemeClr val="accent6">
                    <a:lumMod val="50000"/>
                  </a:schemeClr>
                </a:solidFill>
              </a:rPr>
              <a:t>biocatalysis</a:t>
            </a:r>
            <a:r>
              <a:rPr lang="en-GB" sz="1400" dirty="0">
                <a:solidFill>
                  <a:schemeClr val="accent6">
                    <a:lumMod val="50000"/>
                  </a:schemeClr>
                </a:solidFill>
              </a:rPr>
              <a:t> and bio-manufacturing</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Synthetic biology for carbon fixation and conversion</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Electrochemical energy conversion and storage</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Net-zero and negative carbon technology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Carbon management: carbon footprint and life cycle assessment, carbon simulation and policy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Artificial intelligence and data science in green carbon research</a:t>
            </a:r>
          </a:p>
        </p:txBody>
      </p:sp>
      <p:pic>
        <p:nvPicPr>
          <p:cNvPr id="20" name="图片 19">
            <a:extLst>
              <a:ext uri="{FF2B5EF4-FFF2-40B4-BE49-F238E27FC236}">
                <a16:creationId xmlns:a16="http://schemas.microsoft.com/office/drawing/2014/main" id="{CFC661FD-2D78-4E11-A058-D242E340A5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1123" y="5102337"/>
            <a:ext cx="1209600" cy="1209600"/>
          </a:xfrm>
          <a:prstGeom prst="rect">
            <a:avLst/>
          </a:prstGeom>
        </p:spPr>
      </p:pic>
    </p:spTree>
    <p:extLst>
      <p:ext uri="{BB962C8B-B14F-4D97-AF65-F5344CB8AC3E}">
        <p14:creationId xmlns:p14="http://schemas.microsoft.com/office/powerpoint/2010/main" val="2397909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0" y="-38101"/>
            <a:ext cx="12192000" cy="3241579"/>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416005" y="4217825"/>
            <a:ext cx="9359996" cy="957763"/>
          </a:xfrm>
          <a:prstGeom prst="rect">
            <a:avLst/>
          </a:prstGeom>
          <a:noFill/>
        </p:spPr>
        <p:txBody>
          <a:bodyPr wrap="square" rtlCol="0">
            <a:spAutoFit/>
          </a:bodyPr>
          <a:lstStyle/>
          <a:p>
            <a:pPr algn="ctr">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谢谢</a:t>
            </a:r>
          </a:p>
        </p:txBody>
      </p:sp>
      <p:sp>
        <p:nvSpPr>
          <p:cNvPr id="19" name="副标题 8"/>
          <p:cNvSpPr>
            <a:spLocks noGrp="1"/>
          </p:cNvSpPr>
          <p:nvPr/>
        </p:nvSpPr>
        <p:spPr>
          <a:xfrm>
            <a:off x="1544709" y="5180558"/>
            <a:ext cx="9648000" cy="277000"/>
          </a:xfrm>
          <a:prstGeom prst="rect">
            <a:avLst/>
          </a:prstGeom>
        </p:spPr>
        <p:txBody>
          <a:bodyPr vert="horz" lIns="91440" tIns="45720" rIns="91440" bIns="4572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0" name="组合 19"/>
          <p:cNvGrpSpPr/>
          <p:nvPr/>
        </p:nvGrpSpPr>
        <p:grpSpPr>
          <a:xfrm>
            <a:off x="5245047" y="2760751"/>
            <a:ext cx="1701906" cy="1701906"/>
            <a:chOff x="5245047" y="2760751"/>
            <a:chExt cx="1701906" cy="1701906"/>
          </a:xfrm>
        </p:grpSpPr>
        <p:sp>
          <p:nvSpPr>
            <p:cNvPr id="21" name="椭圆 20"/>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3" name="文本框 22"/>
          <p:cNvSpPr txBox="1"/>
          <p:nvPr/>
        </p:nvSpPr>
        <p:spPr>
          <a:xfrm>
            <a:off x="732815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28" name="文本框 27"/>
          <p:cNvSpPr txBox="1"/>
          <p:nvPr/>
        </p:nvSpPr>
        <p:spPr>
          <a:xfrm>
            <a:off x="9704871" y="5799745"/>
            <a:ext cx="2367129" cy="416909"/>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2024.10.20</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984" y="2238611"/>
            <a:ext cx="3653313"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Arial" panose="020B0604020202020204" pitchFamily="34" charset="0"/>
              </a:rPr>
              <a:t>研究动机</a:t>
            </a: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5045" y="2095398"/>
            <a:ext cx="861774"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第一部分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142C6-0976-D638-6826-AC164F6FDF8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76DE4D97-5764-F519-264E-EF6709284774}"/>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D83204AC-7B13-32AB-D4CF-9DBC3AA7EB67}"/>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49112DC3-6050-784B-302F-7C195BCD1E1F}"/>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甲骨文研究的重要性</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a:extLst>
              <a:ext uri="{FF2B5EF4-FFF2-40B4-BE49-F238E27FC236}">
                <a16:creationId xmlns:a16="http://schemas.microsoft.com/office/drawing/2014/main" id="{C7BE27CC-57E4-9B32-EFC9-542504A0AF36}"/>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1">
            <a:extLst>
              <a:ext uri="{FF2B5EF4-FFF2-40B4-BE49-F238E27FC236}">
                <a16:creationId xmlns:a16="http://schemas.microsoft.com/office/drawing/2014/main" id="{316248D8-511C-0A4A-50D8-9B9B799E41F6}"/>
              </a:ext>
            </a:extLst>
          </p:cNvPr>
          <p:cNvSpPr txBox="1"/>
          <p:nvPr>
            <p:custDataLst>
              <p:tags r:id="rId1"/>
            </p:custDataLst>
          </p:nvPr>
        </p:nvSpPr>
        <p:spPr>
          <a:xfrm>
            <a:off x="5272221" y="1165346"/>
            <a:ext cx="6286500" cy="695325"/>
          </a:xfrm>
          <a:prstGeom prst="rect">
            <a:avLst/>
          </a:prstGeom>
        </p:spPr>
        <p:txBody>
          <a:bodyPr vert="horz" wrap="square" lIns="123825" tIns="123825" rIns="57150" bIns="123825" rtlCol="0" anchor="ctr" anchorCtr="0">
            <a:noAutofit/>
          </a:bodyPr>
          <a:lstStyle/>
          <a:p>
            <a:pPr>
              <a:lnSpc>
                <a:spcPct val="140000"/>
              </a:lnSpc>
            </a:pP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a:extLst>
              <a:ext uri="{FF2B5EF4-FFF2-40B4-BE49-F238E27FC236}">
                <a16:creationId xmlns:a16="http://schemas.microsoft.com/office/drawing/2014/main" id="{CFF507EE-434B-487C-29F5-5F06F1D6A9A7}"/>
              </a:ext>
            </a:extLst>
          </p:cNvPr>
          <p:cNvSpPr txBox="1"/>
          <p:nvPr/>
        </p:nvSpPr>
        <p:spPr>
          <a:xfrm>
            <a:off x="4728000" y="1341000"/>
            <a:ext cx="6790500" cy="2796407"/>
          </a:xfrm>
          <a:prstGeom prst="rect">
            <a:avLst/>
          </a:prstGeom>
          <a:noFill/>
        </p:spPr>
        <p:txBody>
          <a:bodyPr wrap="square" rtlCol="0">
            <a:spAutoFit/>
          </a:bodyPr>
          <a:lstStyle/>
          <a:p>
            <a:pPr indent="457200" algn="just">
              <a:lnSpc>
                <a:spcPct val="150000"/>
              </a:lnSpc>
            </a:pPr>
            <a:r>
              <a:rPr lang="zh-CN" altLang="en-US" sz="2400" dirty="0"/>
              <a:t>甲骨文是中国古代刻写在龟甲或兽骨上的文字，是已知最早的成熟文字系统，也是汉字的起源。作为中华文化的重要组成部分，甲骨文不仅具有极高的历史和考古价值，还承载了丰富的文化内涵。研究甲骨文有助于深入了解古代社会和文化。</a:t>
            </a:r>
            <a:endParaRPr lang="zh-CN" altLang="en-US" dirty="0"/>
          </a:p>
        </p:txBody>
      </p:sp>
      <p:pic>
        <p:nvPicPr>
          <p:cNvPr id="7" name="图片 6">
            <a:extLst>
              <a:ext uri="{FF2B5EF4-FFF2-40B4-BE49-F238E27FC236}">
                <a16:creationId xmlns:a16="http://schemas.microsoft.com/office/drawing/2014/main" id="{B4D76B84-89C9-F629-22FD-258DA8566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00" y="1125000"/>
            <a:ext cx="2995634" cy="3443313"/>
          </a:xfrm>
          <a:prstGeom prst="rect">
            <a:avLst/>
          </a:prstGeom>
        </p:spPr>
      </p:pic>
    </p:spTree>
    <p:extLst>
      <p:ext uri="{BB962C8B-B14F-4D97-AF65-F5344CB8AC3E}">
        <p14:creationId xmlns:p14="http://schemas.microsoft.com/office/powerpoint/2010/main" val="275831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标题 52"/>
          <p:cNvSpPr>
            <a:spLocks noGrp="1"/>
          </p:cNvSpPr>
          <p:nvPr>
            <p:ph type="title"/>
          </p:nvPr>
        </p:nvSpPr>
        <p:spPr>
          <a:xfrm>
            <a:off x="876401" y="270627"/>
            <a:ext cx="6803599" cy="615399"/>
          </a:xfrm>
        </p:spPr>
        <p:txBody>
          <a:bodyPr>
            <a:noAutofit/>
          </a:bodyPr>
          <a:lstStyle/>
          <a:p>
            <a:pPr>
              <a:lnSpc>
                <a:spcPct val="130000"/>
              </a:lnSpc>
            </a:pPr>
            <a:r>
              <a:rPr lang="zh-CN" altLang="en-US" sz="3200" dirty="0">
                <a:latin typeface="Arial" panose="020B0604020202020204" pitchFamily="34" charset="0"/>
                <a:ea typeface="微软雅黑" panose="020B0503020204020204" pitchFamily="34" charset="-122"/>
                <a:sym typeface="+mn-ea"/>
              </a:rPr>
              <a:t>甲骨文研究的重要性</a:t>
            </a:r>
            <a:endParaRPr lang="zh-CN" altLang="en-US" sz="32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 name="iṧľïḍê"/>
          <p:cNvGrpSpPr/>
          <p:nvPr/>
        </p:nvGrpSpPr>
        <p:grpSpPr bwMode="auto">
          <a:xfrm>
            <a:off x="831853" y="3388315"/>
            <a:ext cx="10528294" cy="209547"/>
            <a:chOff x="832509" y="3538536"/>
            <a:chExt cx="10527134" cy="209828"/>
          </a:xfrm>
        </p:grpSpPr>
        <p:sp>
          <p:nvSpPr>
            <p:cNvPr id="37" name="îṣľïḑé"/>
            <p:cNvSpPr/>
            <p:nvPr/>
          </p:nvSpPr>
          <p:spPr>
            <a:xfrm>
              <a:off x="937271" y="3621196"/>
              <a:ext cx="10379363" cy="445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8" name="íśļîďé"/>
            <p:cNvSpPr/>
            <p:nvPr/>
          </p:nvSpPr>
          <p:spPr>
            <a:xfrm rot="2700000">
              <a:off x="832357" y="3538688"/>
              <a:ext cx="209828" cy="209524"/>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9" name="ïSļíḓê"/>
            <p:cNvSpPr/>
            <p:nvPr/>
          </p:nvSpPr>
          <p:spPr>
            <a:xfrm rot="18900000" flipH="1">
              <a:off x="11149815" y="3538688"/>
              <a:ext cx="209828" cy="209524"/>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7" name="îŝ1îdé"/>
          <p:cNvSpPr/>
          <p:nvPr/>
        </p:nvSpPr>
        <p:spPr>
          <a:xfrm>
            <a:off x="2391387" y="3402602"/>
            <a:ext cx="180972" cy="180972"/>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 name="iṡľïḑe"/>
          <p:cNvSpPr/>
          <p:nvPr/>
        </p:nvSpPr>
        <p:spPr>
          <a:xfrm>
            <a:off x="4153496" y="3402602"/>
            <a:ext cx="179385" cy="180972"/>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îSľiďe"/>
          <p:cNvSpPr/>
          <p:nvPr/>
        </p:nvSpPr>
        <p:spPr>
          <a:xfrm>
            <a:off x="5821297" y="3402602"/>
            <a:ext cx="180972" cy="180972"/>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íŝľíḋe"/>
          <p:cNvSpPr/>
          <p:nvPr/>
        </p:nvSpPr>
        <p:spPr>
          <a:xfrm>
            <a:off x="7643406" y="3402602"/>
            <a:ext cx="180972" cy="180972"/>
          </a:xfrm>
          <a:prstGeom prst="ellipse">
            <a:avLst/>
          </a:pr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 name="îšļïḍê"/>
          <p:cNvSpPr/>
          <p:nvPr/>
        </p:nvSpPr>
        <p:spPr>
          <a:xfrm>
            <a:off x="9439160" y="3402602"/>
            <a:ext cx="180972" cy="180972"/>
          </a:xfrm>
          <a:prstGeom prst="ellipse">
            <a:avLst/>
          </a:prstGeom>
          <a:solidFill>
            <a:schemeClr val="accent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6" name="iSľiďe"/>
          <p:cNvSpPr txBox="1"/>
          <p:nvPr/>
        </p:nvSpPr>
        <p:spPr>
          <a:xfrm>
            <a:off x="2235813" y="3072407"/>
            <a:ext cx="501643" cy="261934"/>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016</a:t>
            </a:r>
          </a:p>
        </p:txBody>
      </p:sp>
      <p:sp>
        <p:nvSpPr>
          <p:cNvPr id="17" name="íśḻiḍê"/>
          <p:cNvSpPr txBox="1"/>
          <p:nvPr/>
        </p:nvSpPr>
        <p:spPr>
          <a:xfrm>
            <a:off x="5615130" y="3065201"/>
            <a:ext cx="638422" cy="321053"/>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019</a:t>
            </a:r>
          </a:p>
        </p:txBody>
      </p:sp>
      <p:sp>
        <p:nvSpPr>
          <p:cNvPr id="18" name="iŝ1ídé"/>
          <p:cNvSpPr txBox="1"/>
          <p:nvPr/>
        </p:nvSpPr>
        <p:spPr>
          <a:xfrm>
            <a:off x="9283588" y="3113681"/>
            <a:ext cx="501643" cy="261934"/>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024</a:t>
            </a:r>
          </a:p>
        </p:txBody>
      </p:sp>
      <p:sp>
        <p:nvSpPr>
          <p:cNvPr id="19" name="îṩḻiḍé"/>
          <p:cNvSpPr txBox="1"/>
          <p:nvPr/>
        </p:nvSpPr>
        <p:spPr>
          <a:xfrm>
            <a:off x="3996336" y="3610562"/>
            <a:ext cx="657949" cy="394438"/>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017</a:t>
            </a:r>
          </a:p>
        </p:txBody>
      </p:sp>
      <p:sp>
        <p:nvSpPr>
          <p:cNvPr id="20" name="iṧľïďé"/>
          <p:cNvSpPr txBox="1"/>
          <p:nvPr/>
        </p:nvSpPr>
        <p:spPr>
          <a:xfrm>
            <a:off x="7487833" y="3610562"/>
            <a:ext cx="501643" cy="394438"/>
          </a:xfrm>
          <a:prstGeom prst="rect">
            <a:avLst/>
          </a:prstGeom>
          <a:noFill/>
        </p:spPr>
        <p:txBody>
          <a:bodyPr wrap="none">
            <a:noAutofit/>
          </a:bodyPr>
          <a:lstStyle/>
          <a:p>
            <a:pPr eaLnBrk="1" fontAlgn="auto" hangingPunct="1">
              <a:lnSpc>
                <a:spcPct val="130000"/>
              </a:lnSpc>
              <a:defRPr/>
            </a:pP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en-US" sz="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022</a:t>
            </a:r>
          </a:p>
        </p:txBody>
      </p:sp>
      <p:cxnSp>
        <p:nvCxnSpPr>
          <p:cNvPr id="28" name="直接连接符 27"/>
          <p:cNvCxnSpPr/>
          <p:nvPr/>
        </p:nvCxnSpPr>
        <p:spPr>
          <a:xfrm flipH="1">
            <a:off x="2475980" y="3583574"/>
            <a:ext cx="5893" cy="874126"/>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94335" y="4347210"/>
            <a:ext cx="3757930" cy="2249170"/>
          </a:xfrm>
          <a:prstGeom prst="rect">
            <a:avLst/>
          </a:prstGeom>
          <a:noFill/>
        </p:spPr>
        <p:txBody>
          <a:bodyPr wrap="square" rtlCol="0">
            <a:spAutoFit/>
          </a:bodyPr>
          <a:lstStyle/>
          <a:p>
            <a:pPr>
              <a:lnSpc>
                <a:spcPct val="130000"/>
              </a:lnSpc>
            </a:pPr>
            <a:r>
              <a:rPr lang="zh-CN" altLang="en-US" dirty="0">
                <a:latin typeface="+mn-ea"/>
                <a:sym typeface="Arial" panose="020B0604020202020204" pitchFamily="34" charset="0"/>
              </a:rPr>
              <a:t>习近平总书记在哲学社会科学工作座谈会上强调“要重视发展具有重要文化价值和传承意义的‘</a:t>
            </a:r>
            <a:r>
              <a:rPr lang="zh-CN" altLang="en-US" dirty="0">
                <a:solidFill>
                  <a:srgbClr val="FF0000"/>
                </a:solidFill>
                <a:latin typeface="+mn-ea"/>
                <a:sym typeface="Arial" panose="020B0604020202020204" pitchFamily="34" charset="0"/>
              </a:rPr>
              <a:t>绝学</a:t>
            </a:r>
            <a:r>
              <a:rPr lang="zh-CN" altLang="en-US" dirty="0">
                <a:latin typeface="+mn-ea"/>
                <a:sym typeface="Arial" panose="020B0604020202020204" pitchFamily="34" charset="0"/>
              </a:rPr>
              <a:t>’、冷门学科。...还有一些学科事关文化传承的问题，如甲骨文等古文字研究等...”</a:t>
            </a:r>
          </a:p>
        </p:txBody>
      </p:sp>
      <p:cxnSp>
        <p:nvCxnSpPr>
          <p:cNvPr id="43" name="直接连接符 42"/>
          <p:cNvCxnSpPr>
            <a:stCxn id="9" idx="0"/>
          </p:cNvCxnSpPr>
          <p:nvPr/>
        </p:nvCxnSpPr>
        <p:spPr>
          <a:xfrm flipH="1" flipV="1">
            <a:off x="4243188" y="2597727"/>
            <a:ext cx="1" cy="8048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776095" y="1127125"/>
            <a:ext cx="3673475" cy="1731645"/>
          </a:xfrm>
          <a:prstGeom prst="rect">
            <a:avLst/>
          </a:prstGeom>
          <a:noFill/>
        </p:spPr>
        <p:txBody>
          <a:bodyPr wrap="square" rtlCol="0">
            <a:noAutofit/>
          </a:bodyPr>
          <a:lstStyle/>
          <a:p>
            <a:pPr>
              <a:lnSpc>
                <a:spcPct val="130000"/>
              </a:lnSpc>
            </a:pPr>
            <a:r>
              <a:rPr lang="zh-CN" altLang="en-US" dirty="0">
                <a:latin typeface="+mn-ea"/>
                <a:sym typeface="Arial" panose="020B0604020202020204" pitchFamily="34" charset="0"/>
              </a:rPr>
              <a:t>甲骨文成功入选“</a:t>
            </a:r>
            <a:r>
              <a:rPr lang="zh-CN" altLang="en-US" dirty="0">
                <a:solidFill>
                  <a:srgbClr val="FF0000"/>
                </a:solidFill>
                <a:latin typeface="+mn-ea"/>
                <a:sym typeface="Arial" panose="020B0604020202020204" pitchFamily="34" charset="0"/>
              </a:rPr>
              <a:t>世界记忆名录</a:t>
            </a:r>
            <a:r>
              <a:rPr lang="zh-CN" altLang="en-US" dirty="0">
                <a:latin typeface="+mn-ea"/>
                <a:sym typeface="Arial" panose="020B0604020202020204" pitchFamily="34" charset="0"/>
              </a:rPr>
              <a:t>”，标志着世界对甲骨文重要文献价值的高度认可，意义十分重大</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p:nvPr/>
        </p:nvCxnSpPr>
        <p:spPr>
          <a:xfrm flipH="1" flipV="1">
            <a:off x="5910732" y="3572100"/>
            <a:ext cx="1" cy="8048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540250" y="4347210"/>
            <a:ext cx="3565525" cy="1950085"/>
          </a:xfrm>
          <a:prstGeom prst="rect">
            <a:avLst/>
          </a:prstGeom>
          <a:noFill/>
        </p:spPr>
        <p:txBody>
          <a:bodyPr wrap="square" rtlCol="0">
            <a:noAutofit/>
          </a:bodyPr>
          <a:lstStyle/>
          <a:p>
            <a:pPr>
              <a:lnSpc>
                <a:spcPct val="130000"/>
              </a:lnSpc>
            </a:pPr>
            <a:r>
              <a:rPr lang="zh-CN" altLang="en-US" dirty="0">
                <a:latin typeface="+mn-ea"/>
                <a:sym typeface="Arial" panose="020B0604020202020204" pitchFamily="34" charset="0"/>
              </a:rPr>
              <a:t>总书记在致甲骨文发现和研究120周年的贺信中强调“要确保甲骨文等古文字研究有人做、有传承”，确立了甲骨文作为“文化的根脉”的崇高地位，为中华文明的探源指明了方向</a:t>
            </a:r>
          </a:p>
        </p:txBody>
      </p:sp>
      <p:cxnSp>
        <p:nvCxnSpPr>
          <p:cNvPr id="47" name="直接连接符 46"/>
          <p:cNvCxnSpPr/>
          <p:nvPr/>
        </p:nvCxnSpPr>
        <p:spPr>
          <a:xfrm flipH="1" flipV="1">
            <a:off x="7728591" y="2534753"/>
            <a:ext cx="1" cy="8048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166485" y="1053465"/>
            <a:ext cx="4884420" cy="2249170"/>
          </a:xfrm>
          <a:prstGeom prst="rect">
            <a:avLst/>
          </a:prstGeom>
          <a:noFill/>
        </p:spPr>
        <p:txBody>
          <a:bodyPr wrap="square" rtlCol="0">
            <a:spAutoFit/>
          </a:bodyPr>
          <a:lstStyle/>
          <a:p>
            <a:pPr>
              <a:lnSpc>
                <a:spcPct val="130000"/>
              </a:lnSpc>
            </a:pPr>
            <a:r>
              <a:rPr lang="zh-CN" altLang="en-US" dirty="0">
                <a:latin typeface="+mn-ea"/>
                <a:sym typeface="Arial" panose="020B0604020202020204" pitchFamily="34" charset="0"/>
              </a:rPr>
              <a:t>习总书记考察安阳殷墟遗址时指出“殷墟出土的甲骨文为我们保存3000年前的文字，把中国信史向上推进了约1000年。…学习理解中华文明，古为今用，为更好建设中华民族现代文明提供借鉴。”</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9" name="直接连接符 48"/>
          <p:cNvCxnSpPr/>
          <p:nvPr/>
        </p:nvCxnSpPr>
        <p:spPr>
          <a:xfrm flipH="1" flipV="1">
            <a:off x="9538662" y="3572100"/>
            <a:ext cx="1" cy="80487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527415" y="4347210"/>
            <a:ext cx="3110865" cy="1889760"/>
          </a:xfrm>
          <a:prstGeom prst="rect">
            <a:avLst/>
          </a:prstGeom>
          <a:noFill/>
        </p:spPr>
        <p:txBody>
          <a:bodyPr wrap="square" rtlCol="0">
            <a:spAutoFit/>
          </a:bodyPr>
          <a:lstStyle/>
          <a:p>
            <a:pPr>
              <a:lnSpc>
                <a:spcPct val="130000"/>
              </a:lnSpc>
            </a:pPr>
            <a:r>
              <a:rPr lang="zh-CN" altLang="en-US" dirty="0">
                <a:latin typeface="+mn-ea"/>
                <a:sym typeface="Arial" panose="020B0604020202020204" pitchFamily="34" charset="0"/>
              </a:rPr>
              <a:t>在2024年新年贺词中，习总书记专门提到“</a:t>
            </a:r>
            <a:r>
              <a:rPr lang="zh-CN" altLang="en-US" dirty="0">
                <a:solidFill>
                  <a:srgbClr val="FF0000"/>
                </a:solidFill>
                <a:latin typeface="+mn-ea"/>
                <a:sym typeface="Arial" panose="020B0604020202020204" pitchFamily="34" charset="0"/>
              </a:rPr>
              <a:t>殷墟甲骨的文字传承</a:t>
            </a:r>
            <a:r>
              <a:rPr lang="zh-CN" altLang="en-US" dirty="0">
                <a:latin typeface="+mn-ea"/>
                <a:sym typeface="Arial" panose="020B0604020202020204" pitchFamily="34" charset="0"/>
              </a:rPr>
              <a:t>”，再次肯定了甲骨文在文字传承、国家自信方面的重要地位。</a:t>
            </a:r>
          </a:p>
        </p:txBody>
      </p:sp>
      <p:sp>
        <p:nvSpPr>
          <p:cNvPr id="2" name="日期占位符 1"/>
          <p:cNvSpPr>
            <a:spLocks noGrp="1"/>
          </p:cNvSpPr>
          <p:nvPr>
            <p:ph type="dt" sz="half" idx="10"/>
          </p:nvPr>
        </p:nvSpPr>
        <p:spPr/>
        <p:txBody>
          <a:bodyPr/>
          <a:lstStyle/>
          <a:p>
            <a:fld id="{6D599348-D643-4132-8ECD-E7C3CABA3DB4}"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6</a:t>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55905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计算机处理甲骨文的挑战</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a:extLst>
              <a:ext uri="{FF2B5EF4-FFF2-40B4-BE49-F238E27FC236}">
                <a16:creationId xmlns:a16="http://schemas.microsoft.com/office/drawing/2014/main" id="{CDB1251B-D332-4E96-9A8C-581424A9ED9A}"/>
              </a:ext>
            </a:extLst>
          </p:cNvPr>
          <p:cNvGrpSpPr/>
          <p:nvPr/>
        </p:nvGrpSpPr>
        <p:grpSpPr>
          <a:xfrm>
            <a:off x="451519" y="1269000"/>
            <a:ext cx="11469337" cy="4464000"/>
            <a:chOff x="1748002" y="1370304"/>
            <a:chExt cx="9412490" cy="3530141"/>
          </a:xfrm>
        </p:grpSpPr>
        <p:grpSp>
          <p:nvGrpSpPr>
            <p:cNvPr id="37" name="组合 36">
              <a:extLst>
                <a:ext uri="{FF2B5EF4-FFF2-40B4-BE49-F238E27FC236}">
                  <a16:creationId xmlns:a16="http://schemas.microsoft.com/office/drawing/2014/main" id="{CCBF0A12-3E70-4FC7-9849-50DD6B8B3B4B}"/>
                </a:ext>
              </a:extLst>
            </p:cNvPr>
            <p:cNvGrpSpPr/>
            <p:nvPr/>
          </p:nvGrpSpPr>
          <p:grpSpPr>
            <a:xfrm>
              <a:off x="6587156" y="1384183"/>
              <a:ext cx="2038524" cy="3513379"/>
              <a:chOff x="4823670" y="1384183"/>
              <a:chExt cx="2038524" cy="3513379"/>
            </a:xfrm>
          </p:grpSpPr>
          <p:graphicFrame>
            <p:nvGraphicFramePr>
              <p:cNvPr id="63" name="对象 62">
                <a:extLst>
                  <a:ext uri="{FF2B5EF4-FFF2-40B4-BE49-F238E27FC236}">
                    <a16:creationId xmlns:a16="http://schemas.microsoft.com/office/drawing/2014/main" id="{B947FCCC-7580-4B28-A5BC-EF3CABF27554}"/>
                  </a:ext>
                </a:extLst>
              </p:cNvPr>
              <p:cNvGraphicFramePr/>
              <p:nvPr>
                <p:extLst>
                  <p:ext uri="{D42A27DB-BD31-4B8C-83A1-F6EECF244321}">
                    <p14:modId xmlns:p14="http://schemas.microsoft.com/office/powerpoint/2010/main" val="2457644748"/>
                  </p:ext>
                </p:extLst>
              </p:nvPr>
            </p:nvGraphicFramePr>
            <p:xfrm>
              <a:off x="5102934" y="1533985"/>
              <a:ext cx="646330" cy="1091067"/>
            </p:xfrm>
            <a:graphic>
              <a:graphicData uri="http://schemas.openxmlformats.org/presentationml/2006/ole">
                <mc:AlternateContent xmlns:mc="http://schemas.openxmlformats.org/markup-compatibility/2006">
                  <mc:Choice xmlns:v="urn:schemas-microsoft-com:vml" Requires="v">
                    <p:oleObj r:id="rId3" imgW="1133475" imgH="1866900" progId="Paint.Picture">
                      <p:embed/>
                    </p:oleObj>
                  </mc:Choice>
                  <mc:Fallback>
                    <p:oleObj r:id="rId3" imgW="1133475" imgH="1866900" progId="Paint.Picture">
                      <p:embed/>
                      <p:pic>
                        <p:nvPicPr>
                          <p:cNvPr id="2" name="对象 1"/>
                          <p:cNvPicPr/>
                          <p:nvPr/>
                        </p:nvPicPr>
                        <p:blipFill>
                          <a:blip r:embed="rId4"/>
                          <a:stretch>
                            <a:fillRect/>
                          </a:stretch>
                        </p:blipFill>
                        <p:spPr>
                          <a:xfrm>
                            <a:off x="5102934" y="1533985"/>
                            <a:ext cx="646330" cy="1091067"/>
                          </a:xfrm>
                          <a:prstGeom prst="rect">
                            <a:avLst/>
                          </a:prstGeom>
                        </p:spPr>
                      </p:pic>
                    </p:oleObj>
                  </mc:Fallback>
                </mc:AlternateContent>
              </a:graphicData>
            </a:graphic>
          </p:graphicFrame>
          <p:sp>
            <p:nvSpPr>
              <p:cNvPr id="64" name="文本框 63">
                <a:extLst>
                  <a:ext uri="{FF2B5EF4-FFF2-40B4-BE49-F238E27FC236}">
                    <a16:creationId xmlns:a16="http://schemas.microsoft.com/office/drawing/2014/main" id="{7C1B5201-6445-4D7B-9AC0-B3E6746C6634}"/>
                  </a:ext>
                </a:extLst>
              </p:cNvPr>
              <p:cNvSpPr txBox="1"/>
              <p:nvPr/>
            </p:nvSpPr>
            <p:spPr>
              <a:xfrm>
                <a:off x="5102934" y="2620560"/>
                <a:ext cx="646331" cy="369332"/>
              </a:xfrm>
              <a:prstGeom prst="rect">
                <a:avLst/>
              </a:prstGeom>
              <a:noFill/>
            </p:spPr>
            <p:txBody>
              <a:bodyPr wrap="none" rtlCol="0">
                <a:spAutoFit/>
              </a:bodyPr>
              <a:lstStyle/>
              <a:p>
                <a:r>
                  <a:rPr lang="zh-CN" altLang="en-US" dirty="0"/>
                  <a:t>照片</a:t>
                </a:r>
              </a:p>
            </p:txBody>
          </p:sp>
          <p:pic>
            <p:nvPicPr>
              <p:cNvPr id="65" name="图片 64">
                <a:extLst>
                  <a:ext uri="{FF2B5EF4-FFF2-40B4-BE49-F238E27FC236}">
                    <a16:creationId xmlns:a16="http://schemas.microsoft.com/office/drawing/2014/main" id="{FC4FC91C-F057-4495-A28F-C9F429BE3BD9}"/>
                  </a:ext>
                </a:extLst>
              </p:cNvPr>
              <p:cNvPicPr>
                <a:picLocks noChangeAspect="1"/>
              </p:cNvPicPr>
              <p:nvPr/>
            </p:nvPicPr>
            <p:blipFill rotWithShape="1">
              <a:blip r:embed="rId5"/>
              <a:srcRect r="18937"/>
              <a:stretch/>
            </p:blipFill>
            <p:spPr>
              <a:xfrm>
                <a:off x="5928534" y="1533985"/>
                <a:ext cx="646331" cy="1091067"/>
              </a:xfrm>
              <a:prstGeom prst="rect">
                <a:avLst/>
              </a:prstGeom>
            </p:spPr>
          </p:pic>
          <p:sp>
            <p:nvSpPr>
              <p:cNvPr id="66" name="文本框 65">
                <a:extLst>
                  <a:ext uri="{FF2B5EF4-FFF2-40B4-BE49-F238E27FC236}">
                    <a16:creationId xmlns:a16="http://schemas.microsoft.com/office/drawing/2014/main" id="{65E18605-203F-456C-8E0E-783825531E44}"/>
                  </a:ext>
                </a:extLst>
              </p:cNvPr>
              <p:cNvSpPr txBox="1"/>
              <p:nvPr/>
            </p:nvSpPr>
            <p:spPr>
              <a:xfrm>
                <a:off x="5928534" y="2620560"/>
                <a:ext cx="646331" cy="369332"/>
              </a:xfrm>
              <a:prstGeom prst="rect">
                <a:avLst/>
              </a:prstGeom>
              <a:noFill/>
            </p:spPr>
            <p:txBody>
              <a:bodyPr wrap="none" rtlCol="0">
                <a:spAutoFit/>
              </a:bodyPr>
              <a:lstStyle/>
              <a:p>
                <a:r>
                  <a:rPr lang="zh-CN" altLang="en-US" dirty="0"/>
                  <a:t>拓片</a:t>
                </a:r>
              </a:p>
            </p:txBody>
          </p:sp>
          <p:pic>
            <p:nvPicPr>
              <p:cNvPr id="67" name="图片 66">
                <a:extLst>
                  <a:ext uri="{FF2B5EF4-FFF2-40B4-BE49-F238E27FC236}">
                    <a16:creationId xmlns:a16="http://schemas.microsoft.com/office/drawing/2014/main" id="{61D197B8-20AA-45E4-A28B-A71B0156677E}"/>
                  </a:ext>
                </a:extLst>
              </p:cNvPr>
              <p:cNvPicPr>
                <a:picLocks noChangeAspect="1"/>
              </p:cNvPicPr>
              <p:nvPr/>
            </p:nvPicPr>
            <p:blipFill>
              <a:blip r:embed="rId6"/>
              <a:stretch>
                <a:fillRect/>
              </a:stretch>
            </p:blipFill>
            <p:spPr>
              <a:xfrm>
                <a:off x="5149528" y="2994384"/>
                <a:ext cx="553143" cy="763863"/>
              </a:xfrm>
              <a:prstGeom prst="rect">
                <a:avLst/>
              </a:prstGeom>
            </p:spPr>
          </p:pic>
          <p:sp>
            <p:nvSpPr>
              <p:cNvPr id="68" name="文本框 67">
                <a:extLst>
                  <a:ext uri="{FF2B5EF4-FFF2-40B4-BE49-F238E27FC236}">
                    <a16:creationId xmlns:a16="http://schemas.microsoft.com/office/drawing/2014/main" id="{AE7F20D7-0B27-4C90-990A-BD22CD93A959}"/>
                  </a:ext>
                </a:extLst>
              </p:cNvPr>
              <p:cNvSpPr txBox="1"/>
              <p:nvPr/>
            </p:nvSpPr>
            <p:spPr>
              <a:xfrm>
                <a:off x="5102934" y="3758247"/>
                <a:ext cx="646331" cy="369332"/>
              </a:xfrm>
              <a:prstGeom prst="rect">
                <a:avLst/>
              </a:prstGeom>
              <a:noFill/>
            </p:spPr>
            <p:txBody>
              <a:bodyPr wrap="none" rtlCol="0">
                <a:spAutoFit/>
              </a:bodyPr>
              <a:lstStyle/>
              <a:p>
                <a:r>
                  <a:rPr lang="zh-CN" altLang="en-US" dirty="0"/>
                  <a:t>摹本</a:t>
                </a:r>
              </a:p>
            </p:txBody>
          </p:sp>
          <p:pic>
            <p:nvPicPr>
              <p:cNvPr id="69" name="图片 68">
                <a:extLst>
                  <a:ext uri="{FF2B5EF4-FFF2-40B4-BE49-F238E27FC236}">
                    <a16:creationId xmlns:a16="http://schemas.microsoft.com/office/drawing/2014/main" id="{C75DCF9D-CB27-4BF1-AE57-B85150053E85}"/>
                  </a:ext>
                </a:extLst>
              </p:cNvPr>
              <p:cNvPicPr>
                <a:picLocks noChangeAspect="1"/>
              </p:cNvPicPr>
              <p:nvPr/>
            </p:nvPicPr>
            <p:blipFill>
              <a:blip r:embed="rId7"/>
              <a:stretch>
                <a:fillRect/>
              </a:stretch>
            </p:blipFill>
            <p:spPr>
              <a:xfrm>
                <a:off x="5989803" y="3080932"/>
                <a:ext cx="523792" cy="676565"/>
              </a:xfrm>
              <a:prstGeom prst="rect">
                <a:avLst/>
              </a:prstGeom>
            </p:spPr>
          </p:pic>
          <p:sp>
            <p:nvSpPr>
              <p:cNvPr id="70" name="文本框 69">
                <a:extLst>
                  <a:ext uri="{FF2B5EF4-FFF2-40B4-BE49-F238E27FC236}">
                    <a16:creationId xmlns:a16="http://schemas.microsoft.com/office/drawing/2014/main" id="{552DEF0F-7716-4E76-9381-3ADE06A5F8BD}"/>
                  </a:ext>
                </a:extLst>
              </p:cNvPr>
              <p:cNvSpPr txBox="1"/>
              <p:nvPr/>
            </p:nvSpPr>
            <p:spPr>
              <a:xfrm>
                <a:off x="5928534" y="3758247"/>
                <a:ext cx="646331" cy="369332"/>
              </a:xfrm>
              <a:prstGeom prst="rect">
                <a:avLst/>
              </a:prstGeom>
              <a:noFill/>
            </p:spPr>
            <p:txBody>
              <a:bodyPr wrap="none" rtlCol="0">
                <a:spAutoFit/>
              </a:bodyPr>
              <a:lstStyle/>
              <a:p>
                <a:r>
                  <a:rPr lang="zh-CN" altLang="en-US" dirty="0"/>
                  <a:t>字库</a:t>
                </a:r>
              </a:p>
            </p:txBody>
          </p:sp>
          <p:sp>
            <p:nvSpPr>
              <p:cNvPr id="71" name="矩形 70">
                <a:extLst>
                  <a:ext uri="{FF2B5EF4-FFF2-40B4-BE49-F238E27FC236}">
                    <a16:creationId xmlns:a16="http://schemas.microsoft.com/office/drawing/2014/main" id="{3B1151B6-F2C1-44A6-903E-9AC0C932C02E}"/>
                  </a:ext>
                </a:extLst>
              </p:cNvPr>
              <p:cNvSpPr/>
              <p:nvPr/>
            </p:nvSpPr>
            <p:spPr>
              <a:xfrm>
                <a:off x="4823670" y="1384183"/>
                <a:ext cx="2038524" cy="2944536"/>
              </a:xfrm>
              <a:prstGeom prst="rect">
                <a:avLst/>
              </a:prstGeom>
              <a:noFill/>
              <a:ln w="158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BF45CED4-FCD8-4DD6-B893-2DD58A1869E4}"/>
                  </a:ext>
                </a:extLst>
              </p:cNvPr>
              <p:cNvSpPr txBox="1"/>
              <p:nvPr/>
            </p:nvSpPr>
            <p:spPr>
              <a:xfrm>
                <a:off x="5288934" y="4528230"/>
                <a:ext cx="1107996" cy="369332"/>
              </a:xfrm>
              <a:prstGeom prst="rect">
                <a:avLst/>
              </a:prstGeom>
              <a:noFill/>
            </p:spPr>
            <p:txBody>
              <a:bodyPr wrap="none" rtlCol="0">
                <a:spAutoFit/>
              </a:bodyPr>
              <a:lstStyle/>
              <a:p>
                <a:r>
                  <a:rPr lang="zh-CN" altLang="en-US" dirty="0"/>
                  <a:t>模态多样</a:t>
                </a:r>
              </a:p>
            </p:txBody>
          </p:sp>
        </p:grpSp>
        <p:grpSp>
          <p:nvGrpSpPr>
            <p:cNvPr id="38" name="组合 37">
              <a:extLst>
                <a:ext uri="{FF2B5EF4-FFF2-40B4-BE49-F238E27FC236}">
                  <a16:creationId xmlns:a16="http://schemas.microsoft.com/office/drawing/2014/main" id="{771751D3-744F-44CA-8557-F926EEBDBF10}"/>
                </a:ext>
              </a:extLst>
            </p:cNvPr>
            <p:cNvGrpSpPr/>
            <p:nvPr/>
          </p:nvGrpSpPr>
          <p:grpSpPr>
            <a:xfrm>
              <a:off x="4043673" y="1387287"/>
              <a:ext cx="2174640" cy="3513158"/>
              <a:chOff x="2280187" y="1387287"/>
              <a:chExt cx="2174640" cy="3513158"/>
            </a:xfrm>
          </p:grpSpPr>
          <p:pic>
            <p:nvPicPr>
              <p:cNvPr id="54" name="图片 53">
                <a:extLst>
                  <a:ext uri="{FF2B5EF4-FFF2-40B4-BE49-F238E27FC236}">
                    <a16:creationId xmlns:a16="http://schemas.microsoft.com/office/drawing/2014/main" id="{30FDAF63-3A51-4E07-81D1-D81EADFEF6B2}"/>
                  </a:ext>
                </a:extLst>
              </p:cNvPr>
              <p:cNvPicPr>
                <a:picLocks noChangeAspect="1"/>
              </p:cNvPicPr>
              <p:nvPr/>
            </p:nvPicPr>
            <p:blipFill>
              <a:blip r:embed="rId8"/>
              <a:stretch>
                <a:fillRect/>
              </a:stretch>
            </p:blipFill>
            <p:spPr>
              <a:xfrm>
                <a:off x="3037637" y="1530582"/>
                <a:ext cx="809077" cy="994767"/>
              </a:xfrm>
              <a:prstGeom prst="rect">
                <a:avLst/>
              </a:prstGeom>
            </p:spPr>
          </p:pic>
          <p:pic>
            <p:nvPicPr>
              <p:cNvPr id="55" name="图片 54">
                <a:extLst>
                  <a:ext uri="{FF2B5EF4-FFF2-40B4-BE49-F238E27FC236}">
                    <a16:creationId xmlns:a16="http://schemas.microsoft.com/office/drawing/2014/main" id="{99FA115E-5B3B-4311-9B9E-3B2E95319FE6}"/>
                  </a:ext>
                </a:extLst>
              </p:cNvPr>
              <p:cNvPicPr>
                <a:picLocks noChangeAspect="1"/>
              </p:cNvPicPr>
              <p:nvPr/>
            </p:nvPicPr>
            <p:blipFill>
              <a:blip r:embed="rId9"/>
              <a:stretch>
                <a:fillRect/>
              </a:stretch>
            </p:blipFill>
            <p:spPr>
              <a:xfrm>
                <a:off x="2365119" y="2763932"/>
                <a:ext cx="639211" cy="880423"/>
              </a:xfrm>
              <a:prstGeom prst="rect">
                <a:avLst/>
              </a:prstGeom>
            </p:spPr>
          </p:pic>
          <p:pic>
            <p:nvPicPr>
              <p:cNvPr id="56" name="图片 55">
                <a:extLst>
                  <a:ext uri="{FF2B5EF4-FFF2-40B4-BE49-F238E27FC236}">
                    <a16:creationId xmlns:a16="http://schemas.microsoft.com/office/drawing/2014/main" id="{7FDBF5FD-7F43-4585-A96A-0725691A003F}"/>
                  </a:ext>
                </a:extLst>
              </p:cNvPr>
              <p:cNvPicPr>
                <a:picLocks noChangeAspect="1"/>
              </p:cNvPicPr>
              <p:nvPr/>
            </p:nvPicPr>
            <p:blipFill>
              <a:blip r:embed="rId10"/>
              <a:stretch>
                <a:fillRect/>
              </a:stretch>
            </p:blipFill>
            <p:spPr>
              <a:xfrm>
                <a:off x="3748344" y="1612752"/>
                <a:ext cx="706483" cy="830427"/>
              </a:xfrm>
              <a:prstGeom prst="rect">
                <a:avLst/>
              </a:prstGeom>
            </p:spPr>
          </p:pic>
          <p:pic>
            <p:nvPicPr>
              <p:cNvPr id="57" name="图片 56">
                <a:extLst>
                  <a:ext uri="{FF2B5EF4-FFF2-40B4-BE49-F238E27FC236}">
                    <a16:creationId xmlns:a16="http://schemas.microsoft.com/office/drawing/2014/main" id="{F54F1AA9-16EB-494D-915A-64DD08EC3D40}"/>
                  </a:ext>
                </a:extLst>
              </p:cNvPr>
              <p:cNvPicPr>
                <a:picLocks noChangeAspect="1"/>
              </p:cNvPicPr>
              <p:nvPr/>
            </p:nvPicPr>
            <p:blipFill>
              <a:blip r:embed="rId11"/>
              <a:stretch>
                <a:fillRect/>
              </a:stretch>
            </p:blipFill>
            <p:spPr>
              <a:xfrm>
                <a:off x="3065599" y="2782265"/>
                <a:ext cx="639210" cy="843757"/>
              </a:xfrm>
              <a:prstGeom prst="rect">
                <a:avLst/>
              </a:prstGeom>
            </p:spPr>
          </p:pic>
          <p:pic>
            <p:nvPicPr>
              <p:cNvPr id="58" name="图片 57">
                <a:extLst>
                  <a:ext uri="{FF2B5EF4-FFF2-40B4-BE49-F238E27FC236}">
                    <a16:creationId xmlns:a16="http://schemas.microsoft.com/office/drawing/2014/main" id="{D840FAC8-F882-4BFF-9F82-59F5C13E5D5C}"/>
                  </a:ext>
                </a:extLst>
              </p:cNvPr>
              <p:cNvPicPr>
                <a:picLocks noChangeAspect="1"/>
              </p:cNvPicPr>
              <p:nvPr/>
            </p:nvPicPr>
            <p:blipFill>
              <a:blip r:embed="rId12"/>
              <a:stretch>
                <a:fillRect/>
              </a:stretch>
            </p:blipFill>
            <p:spPr>
              <a:xfrm>
                <a:off x="3766078" y="2809437"/>
                <a:ext cx="624460" cy="789412"/>
              </a:xfrm>
              <a:prstGeom prst="rect">
                <a:avLst/>
              </a:prstGeom>
            </p:spPr>
          </p:pic>
          <p:pic>
            <p:nvPicPr>
              <p:cNvPr id="59" name="图片 58">
                <a:extLst>
                  <a:ext uri="{FF2B5EF4-FFF2-40B4-BE49-F238E27FC236}">
                    <a16:creationId xmlns:a16="http://schemas.microsoft.com/office/drawing/2014/main" id="{D493455D-D241-47BD-8EEE-86F4AE6BBB5D}"/>
                  </a:ext>
                </a:extLst>
              </p:cNvPr>
              <p:cNvPicPr>
                <a:picLocks noChangeAspect="1"/>
              </p:cNvPicPr>
              <p:nvPr/>
            </p:nvPicPr>
            <p:blipFill>
              <a:blip r:embed="rId13"/>
              <a:stretch>
                <a:fillRect/>
              </a:stretch>
            </p:blipFill>
            <p:spPr>
              <a:xfrm>
                <a:off x="2280187" y="1557109"/>
                <a:ext cx="809077" cy="941713"/>
              </a:xfrm>
              <a:prstGeom prst="rect">
                <a:avLst/>
              </a:prstGeom>
            </p:spPr>
          </p:pic>
          <p:sp>
            <p:nvSpPr>
              <p:cNvPr id="60" name="矩形 59">
                <a:extLst>
                  <a:ext uri="{FF2B5EF4-FFF2-40B4-BE49-F238E27FC236}">
                    <a16:creationId xmlns:a16="http://schemas.microsoft.com/office/drawing/2014/main" id="{B54EC557-00D1-4FF8-8CFE-88A66AD50098}"/>
                  </a:ext>
                </a:extLst>
              </p:cNvPr>
              <p:cNvSpPr/>
              <p:nvPr/>
            </p:nvSpPr>
            <p:spPr>
              <a:xfrm>
                <a:off x="2400817" y="1387287"/>
                <a:ext cx="2038524" cy="2944536"/>
              </a:xfrm>
              <a:prstGeom prst="rect">
                <a:avLst/>
              </a:prstGeom>
              <a:noFill/>
              <a:ln w="158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0F43A1A-26B1-4437-9227-80C844BCDB7E}"/>
                  </a:ext>
                </a:extLst>
              </p:cNvPr>
              <p:cNvSpPr txBox="1"/>
              <p:nvPr/>
            </p:nvSpPr>
            <p:spPr>
              <a:xfrm>
                <a:off x="2507064" y="3776734"/>
                <a:ext cx="1800493" cy="369332"/>
              </a:xfrm>
              <a:prstGeom prst="rect">
                <a:avLst/>
              </a:prstGeom>
              <a:noFill/>
            </p:spPr>
            <p:txBody>
              <a:bodyPr wrap="none" rtlCol="0">
                <a:spAutoFit/>
              </a:bodyPr>
              <a:lstStyle/>
              <a:p>
                <a:r>
                  <a:rPr lang="zh-CN" altLang="en-US" dirty="0"/>
                  <a:t>“祝”的异体字</a:t>
                </a:r>
              </a:p>
            </p:txBody>
          </p:sp>
          <p:sp>
            <p:nvSpPr>
              <p:cNvPr id="62" name="文本框 61">
                <a:extLst>
                  <a:ext uri="{FF2B5EF4-FFF2-40B4-BE49-F238E27FC236}">
                    <a16:creationId xmlns:a16="http://schemas.microsoft.com/office/drawing/2014/main" id="{34A50DF0-5E79-499D-935A-93285376603E}"/>
                  </a:ext>
                </a:extLst>
              </p:cNvPr>
              <p:cNvSpPr txBox="1"/>
              <p:nvPr/>
            </p:nvSpPr>
            <p:spPr>
              <a:xfrm>
                <a:off x="2888177" y="4531113"/>
                <a:ext cx="1107996" cy="369332"/>
              </a:xfrm>
              <a:prstGeom prst="rect">
                <a:avLst/>
              </a:prstGeom>
              <a:noFill/>
            </p:spPr>
            <p:txBody>
              <a:bodyPr wrap="none" rtlCol="0">
                <a:spAutoFit/>
              </a:bodyPr>
              <a:lstStyle/>
              <a:p>
                <a:r>
                  <a:rPr lang="zh-CN" altLang="en-US" dirty="0"/>
                  <a:t>异体字多</a:t>
                </a:r>
              </a:p>
            </p:txBody>
          </p:sp>
        </p:grpSp>
        <p:grpSp>
          <p:nvGrpSpPr>
            <p:cNvPr id="39" name="组合 38">
              <a:extLst>
                <a:ext uri="{FF2B5EF4-FFF2-40B4-BE49-F238E27FC236}">
                  <a16:creationId xmlns:a16="http://schemas.microsoft.com/office/drawing/2014/main" id="{32A3E996-EAAD-47BA-A944-35F78588BAAA}"/>
                </a:ext>
              </a:extLst>
            </p:cNvPr>
            <p:cNvGrpSpPr/>
            <p:nvPr/>
          </p:nvGrpSpPr>
          <p:grpSpPr>
            <a:xfrm>
              <a:off x="9121968" y="1384183"/>
              <a:ext cx="2038524" cy="3513379"/>
              <a:chOff x="7358482" y="1384183"/>
              <a:chExt cx="2038524" cy="3513379"/>
            </a:xfrm>
          </p:grpSpPr>
          <p:sp>
            <p:nvSpPr>
              <p:cNvPr id="44" name="矩形 43">
                <a:extLst>
                  <a:ext uri="{FF2B5EF4-FFF2-40B4-BE49-F238E27FC236}">
                    <a16:creationId xmlns:a16="http://schemas.microsoft.com/office/drawing/2014/main" id="{80502765-11F0-4197-B082-DBBE8D4273C9}"/>
                  </a:ext>
                </a:extLst>
              </p:cNvPr>
              <p:cNvSpPr/>
              <p:nvPr/>
            </p:nvSpPr>
            <p:spPr>
              <a:xfrm>
                <a:off x="7358482" y="1384183"/>
                <a:ext cx="2038524" cy="2944536"/>
              </a:xfrm>
              <a:prstGeom prst="rect">
                <a:avLst/>
              </a:prstGeom>
              <a:noFill/>
              <a:ln w="158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3D1142FF-5D11-4CD5-8DE9-5846EB40964F}"/>
                  </a:ext>
                </a:extLst>
              </p:cNvPr>
              <p:cNvSpPr txBox="1"/>
              <p:nvPr/>
            </p:nvSpPr>
            <p:spPr>
              <a:xfrm>
                <a:off x="7823746" y="4528230"/>
                <a:ext cx="1107996" cy="369332"/>
              </a:xfrm>
              <a:prstGeom prst="rect">
                <a:avLst/>
              </a:prstGeom>
              <a:noFill/>
            </p:spPr>
            <p:txBody>
              <a:bodyPr wrap="none" rtlCol="0">
                <a:spAutoFit/>
              </a:bodyPr>
              <a:lstStyle/>
              <a:p>
                <a:r>
                  <a:rPr lang="zh-CN" altLang="en-US" dirty="0"/>
                  <a:t>差别微妙</a:t>
                </a:r>
              </a:p>
            </p:txBody>
          </p:sp>
          <p:pic>
            <p:nvPicPr>
              <p:cNvPr id="46" name="图片 45">
                <a:extLst>
                  <a:ext uri="{FF2B5EF4-FFF2-40B4-BE49-F238E27FC236}">
                    <a16:creationId xmlns:a16="http://schemas.microsoft.com/office/drawing/2014/main" id="{834F508A-1B67-4306-AD6D-D61668AD074E}"/>
                  </a:ext>
                </a:extLst>
              </p:cNvPr>
              <p:cNvPicPr>
                <a:picLocks noChangeAspect="1"/>
              </p:cNvPicPr>
              <p:nvPr/>
            </p:nvPicPr>
            <p:blipFill>
              <a:blip r:embed="rId14"/>
              <a:stretch>
                <a:fillRect/>
              </a:stretch>
            </p:blipFill>
            <p:spPr>
              <a:xfrm>
                <a:off x="7527501" y="1530582"/>
                <a:ext cx="685800" cy="1190625"/>
              </a:xfrm>
              <a:prstGeom prst="rect">
                <a:avLst/>
              </a:prstGeom>
            </p:spPr>
          </p:pic>
          <p:pic>
            <p:nvPicPr>
              <p:cNvPr id="47" name="图片 46">
                <a:extLst>
                  <a:ext uri="{FF2B5EF4-FFF2-40B4-BE49-F238E27FC236}">
                    <a16:creationId xmlns:a16="http://schemas.microsoft.com/office/drawing/2014/main" id="{F6EA04EF-C0BD-42BD-871B-812D87157002}"/>
                  </a:ext>
                </a:extLst>
              </p:cNvPr>
              <p:cNvPicPr>
                <a:picLocks noChangeAspect="1"/>
              </p:cNvPicPr>
              <p:nvPr/>
            </p:nvPicPr>
            <p:blipFill>
              <a:blip r:embed="rId15"/>
              <a:stretch>
                <a:fillRect/>
              </a:stretch>
            </p:blipFill>
            <p:spPr>
              <a:xfrm>
                <a:off x="8466043" y="1556636"/>
                <a:ext cx="619125" cy="1190625"/>
              </a:xfrm>
              <a:prstGeom prst="rect">
                <a:avLst/>
              </a:prstGeom>
            </p:spPr>
          </p:pic>
          <p:pic>
            <p:nvPicPr>
              <p:cNvPr id="48" name="图片 47">
                <a:extLst>
                  <a:ext uri="{FF2B5EF4-FFF2-40B4-BE49-F238E27FC236}">
                    <a16:creationId xmlns:a16="http://schemas.microsoft.com/office/drawing/2014/main" id="{35F8F560-7865-4A35-80AB-A2387AA3E6AC}"/>
                  </a:ext>
                </a:extLst>
              </p:cNvPr>
              <p:cNvPicPr>
                <a:picLocks noChangeAspect="1"/>
              </p:cNvPicPr>
              <p:nvPr/>
            </p:nvPicPr>
            <p:blipFill>
              <a:blip r:embed="rId16"/>
              <a:stretch>
                <a:fillRect/>
              </a:stretch>
            </p:blipFill>
            <p:spPr>
              <a:xfrm>
                <a:off x="7584651" y="2947343"/>
                <a:ext cx="571500" cy="1123950"/>
              </a:xfrm>
              <a:prstGeom prst="rect">
                <a:avLst/>
              </a:prstGeom>
            </p:spPr>
          </p:pic>
          <p:pic>
            <p:nvPicPr>
              <p:cNvPr id="49" name="图片 48">
                <a:extLst>
                  <a:ext uri="{FF2B5EF4-FFF2-40B4-BE49-F238E27FC236}">
                    <a16:creationId xmlns:a16="http://schemas.microsoft.com/office/drawing/2014/main" id="{DB03E95D-11AC-410B-938A-60C0DFFDD3C5}"/>
                  </a:ext>
                </a:extLst>
              </p:cNvPr>
              <p:cNvPicPr>
                <a:picLocks noChangeAspect="1"/>
              </p:cNvPicPr>
              <p:nvPr/>
            </p:nvPicPr>
            <p:blipFill>
              <a:blip r:embed="rId17"/>
              <a:stretch>
                <a:fillRect/>
              </a:stretch>
            </p:blipFill>
            <p:spPr>
              <a:xfrm>
                <a:off x="8494201" y="2936954"/>
                <a:ext cx="590967" cy="1190625"/>
              </a:xfrm>
              <a:prstGeom prst="rect">
                <a:avLst/>
              </a:prstGeom>
            </p:spPr>
          </p:pic>
          <p:sp>
            <p:nvSpPr>
              <p:cNvPr id="50" name="矩形 49">
                <a:extLst>
                  <a:ext uri="{FF2B5EF4-FFF2-40B4-BE49-F238E27FC236}">
                    <a16:creationId xmlns:a16="http://schemas.microsoft.com/office/drawing/2014/main" id="{D868748A-95FC-4D68-A5D8-558B143BE81B}"/>
                  </a:ext>
                </a:extLst>
              </p:cNvPr>
              <p:cNvSpPr/>
              <p:nvPr/>
            </p:nvSpPr>
            <p:spPr>
              <a:xfrm>
                <a:off x="7555494" y="1556636"/>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E7C6908-B288-4255-8E90-A6572AEB967D}"/>
                  </a:ext>
                </a:extLst>
              </p:cNvPr>
              <p:cNvSpPr/>
              <p:nvPr/>
            </p:nvSpPr>
            <p:spPr>
              <a:xfrm>
                <a:off x="8453602" y="1569662"/>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6E0255E7-A362-4C3C-AB23-6B375657B0A8}"/>
                  </a:ext>
                </a:extLst>
              </p:cNvPr>
              <p:cNvSpPr/>
              <p:nvPr/>
            </p:nvSpPr>
            <p:spPr>
              <a:xfrm>
                <a:off x="8453602"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9B8D406-E5AA-47E0-B315-C928002878D7}"/>
                  </a:ext>
                </a:extLst>
              </p:cNvPr>
              <p:cNvSpPr/>
              <p:nvPr/>
            </p:nvSpPr>
            <p:spPr>
              <a:xfrm>
                <a:off x="7555494"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779908F8-6024-4759-A846-873DD6C7E3E6}"/>
                </a:ext>
              </a:extLst>
            </p:cNvPr>
            <p:cNvGrpSpPr/>
            <p:nvPr/>
          </p:nvGrpSpPr>
          <p:grpSpPr>
            <a:xfrm>
              <a:off x="1748002" y="1370304"/>
              <a:ext cx="2038524" cy="3527258"/>
              <a:chOff x="1748002" y="1370304"/>
              <a:chExt cx="2038524" cy="3527258"/>
            </a:xfrm>
          </p:grpSpPr>
          <p:sp>
            <p:nvSpPr>
              <p:cNvPr id="41" name="矩形 40">
                <a:extLst>
                  <a:ext uri="{FF2B5EF4-FFF2-40B4-BE49-F238E27FC236}">
                    <a16:creationId xmlns:a16="http://schemas.microsoft.com/office/drawing/2014/main" id="{B962E06D-4A9D-4F80-A958-19BE955CC084}"/>
                  </a:ext>
                </a:extLst>
              </p:cNvPr>
              <p:cNvSpPr/>
              <p:nvPr/>
            </p:nvSpPr>
            <p:spPr>
              <a:xfrm>
                <a:off x="1748002" y="1384183"/>
                <a:ext cx="2038524" cy="2944536"/>
              </a:xfrm>
              <a:prstGeom prst="rect">
                <a:avLst/>
              </a:prstGeom>
              <a:noFill/>
              <a:ln w="15875">
                <a:solidFill>
                  <a:srgbClr val="5A51C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FA25AED7-199D-4EB9-913B-647BA78FB5B3}"/>
                  </a:ext>
                </a:extLst>
              </p:cNvPr>
              <p:cNvSpPr txBox="1"/>
              <p:nvPr/>
            </p:nvSpPr>
            <p:spPr>
              <a:xfrm>
                <a:off x="2213266" y="4528230"/>
                <a:ext cx="1107996" cy="369332"/>
              </a:xfrm>
              <a:prstGeom prst="rect">
                <a:avLst/>
              </a:prstGeom>
              <a:noFill/>
            </p:spPr>
            <p:txBody>
              <a:bodyPr wrap="none" rtlCol="0">
                <a:spAutoFit/>
              </a:bodyPr>
              <a:lstStyle/>
              <a:p>
                <a:r>
                  <a:rPr lang="zh-CN" altLang="en-US" dirty="0"/>
                  <a:t>数据量大</a:t>
                </a:r>
              </a:p>
            </p:txBody>
          </p:sp>
          <p:pic>
            <p:nvPicPr>
              <p:cNvPr id="43" name="图片 42">
                <a:extLst>
                  <a:ext uri="{FF2B5EF4-FFF2-40B4-BE49-F238E27FC236}">
                    <a16:creationId xmlns:a16="http://schemas.microsoft.com/office/drawing/2014/main" id="{12EBB982-25AC-4D60-BAFC-D4B64E0DF917}"/>
                  </a:ext>
                </a:extLst>
              </p:cNvPr>
              <p:cNvPicPr>
                <a:picLocks noChangeAspect="1"/>
              </p:cNvPicPr>
              <p:nvPr/>
            </p:nvPicPr>
            <p:blipFill rotWithShape="1">
              <a:blip r:embed="rId18">
                <a:extLst>
                  <a:ext uri="{28A0092B-C50C-407E-A947-70E740481C1C}">
                    <a14:useLocalDpi xmlns:a14="http://schemas.microsoft.com/office/drawing/2010/main" val="0"/>
                  </a:ext>
                </a:extLst>
              </a:blip>
              <a:srcRect l="25751" t="-1979" r="41656" b="39314"/>
              <a:stretch/>
            </p:blipFill>
            <p:spPr>
              <a:xfrm>
                <a:off x="1769080" y="1370304"/>
                <a:ext cx="1972086" cy="2861246"/>
              </a:xfrm>
              <a:prstGeom prst="rect">
                <a:avLst/>
              </a:prstGeom>
            </p:spPr>
          </p:pic>
        </p:grpSp>
      </p:grpSp>
      <p:sp>
        <p:nvSpPr>
          <p:cNvPr id="6" name="矩形: 圆角 5">
            <a:extLst>
              <a:ext uri="{FF2B5EF4-FFF2-40B4-BE49-F238E27FC236}">
                <a16:creationId xmlns:a16="http://schemas.microsoft.com/office/drawing/2014/main" id="{E1DAAC71-DECE-4381-A46B-4E15526584A9}"/>
              </a:ext>
            </a:extLst>
          </p:cNvPr>
          <p:cNvSpPr/>
          <p:nvPr/>
        </p:nvSpPr>
        <p:spPr>
          <a:xfrm>
            <a:off x="706719" y="523798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数据量大</a:t>
            </a:r>
          </a:p>
        </p:txBody>
      </p:sp>
      <p:sp>
        <p:nvSpPr>
          <p:cNvPr id="73" name="矩形: 圆角 72">
            <a:extLst>
              <a:ext uri="{FF2B5EF4-FFF2-40B4-BE49-F238E27FC236}">
                <a16:creationId xmlns:a16="http://schemas.microsoft.com/office/drawing/2014/main" id="{206F012A-D0B2-4B27-9DAD-5305FCBE584C}"/>
              </a:ext>
            </a:extLst>
          </p:cNvPr>
          <p:cNvSpPr/>
          <p:nvPr/>
        </p:nvSpPr>
        <p:spPr>
          <a:xfrm>
            <a:off x="3623336" y="52424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异体字多</a:t>
            </a:r>
          </a:p>
        </p:txBody>
      </p:sp>
      <p:sp>
        <p:nvSpPr>
          <p:cNvPr id="74" name="矩形: 圆角 73">
            <a:extLst>
              <a:ext uri="{FF2B5EF4-FFF2-40B4-BE49-F238E27FC236}">
                <a16:creationId xmlns:a16="http://schemas.microsoft.com/office/drawing/2014/main" id="{7386BABB-699F-4785-ABA8-69858AB83F13}"/>
              </a:ext>
            </a:extLst>
          </p:cNvPr>
          <p:cNvSpPr/>
          <p:nvPr/>
        </p:nvSpPr>
        <p:spPr>
          <a:xfrm>
            <a:off x="6613883" y="523798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模态多样</a:t>
            </a:r>
          </a:p>
        </p:txBody>
      </p:sp>
      <p:sp>
        <p:nvSpPr>
          <p:cNvPr id="75" name="矩形: 圆角 74">
            <a:extLst>
              <a:ext uri="{FF2B5EF4-FFF2-40B4-BE49-F238E27FC236}">
                <a16:creationId xmlns:a16="http://schemas.microsoft.com/office/drawing/2014/main" id="{E725AE48-D3AB-4720-AA36-B32A8990EDAF}"/>
              </a:ext>
            </a:extLst>
          </p:cNvPr>
          <p:cNvSpPr/>
          <p:nvPr/>
        </p:nvSpPr>
        <p:spPr>
          <a:xfrm>
            <a:off x="9600300" y="525289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差别微妙</a:t>
            </a:r>
          </a:p>
        </p:txBody>
      </p:sp>
    </p:spTree>
    <p:extLst>
      <p:ext uri="{BB962C8B-B14F-4D97-AF65-F5344CB8AC3E}">
        <p14:creationId xmlns:p14="http://schemas.microsoft.com/office/powerpoint/2010/main" val="9808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79665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基于向量数据库的甲骨文图像检索系统</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609FB47D-0506-25AB-9B5A-9DFD44A5D1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000" y="1197000"/>
            <a:ext cx="8804937" cy="5336195"/>
          </a:xfrm>
          <a:prstGeom prst="rect">
            <a:avLst/>
          </a:prstGeom>
          <a:noFill/>
          <a:ln>
            <a:noFill/>
          </a:ln>
        </p:spPr>
      </p:pic>
    </p:spTree>
    <p:extLst>
      <p:ext uri="{BB962C8B-B14F-4D97-AF65-F5344CB8AC3E}">
        <p14:creationId xmlns:p14="http://schemas.microsoft.com/office/powerpoint/2010/main" val="97275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8217B-EC11-E23D-DDDE-7C1B5ED12975}"/>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2472081F-8CA7-1E0D-8727-730AAD4F27D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8FF7774B-0D8F-705E-5163-265BEC16550F}"/>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41C67E9E-080D-F7C6-D611-720DB7463926}"/>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研究意义</a:t>
            </a:r>
          </a:p>
        </p:txBody>
      </p:sp>
      <p:sp>
        <p:nvSpPr>
          <p:cNvPr id="5" name="日期占位符 4">
            <a:extLst>
              <a:ext uri="{FF2B5EF4-FFF2-40B4-BE49-F238E27FC236}">
                <a16:creationId xmlns:a16="http://schemas.microsoft.com/office/drawing/2014/main" id="{98AFC574-560C-AA90-71ED-39C318F340E6}"/>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3">
            <a:extLst>
              <a:ext uri="{FF2B5EF4-FFF2-40B4-BE49-F238E27FC236}">
                <a16:creationId xmlns:a16="http://schemas.microsoft.com/office/drawing/2014/main" id="{AC5FF05A-2AAE-B321-D937-AFFCFFCEE295}"/>
              </a:ext>
            </a:extLst>
          </p:cNvPr>
          <p:cNvSpPr txBox="1"/>
          <p:nvPr>
            <p:custDataLst>
              <p:tags r:id="rId1"/>
            </p:custDataLst>
          </p:nvPr>
        </p:nvSpPr>
        <p:spPr>
          <a:xfrm>
            <a:off x="5592000" y="4509000"/>
            <a:ext cx="6000750" cy="711336"/>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促进学科交叉融合</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4">
            <a:extLst>
              <a:ext uri="{FF2B5EF4-FFF2-40B4-BE49-F238E27FC236}">
                <a16:creationId xmlns:a16="http://schemas.microsoft.com/office/drawing/2014/main" id="{08C5557F-E097-C978-2C02-2D1F712EA61D}"/>
              </a:ext>
            </a:extLst>
          </p:cNvPr>
          <p:cNvSpPr txBox="1"/>
          <p:nvPr>
            <p:custDataLst>
              <p:tags r:id="rId2"/>
            </p:custDataLst>
          </p:nvPr>
        </p:nvSpPr>
        <p:spPr>
          <a:xfrm>
            <a:off x="5376000" y="5226572"/>
            <a:ext cx="6333000" cy="914400"/>
          </a:xfrm>
          <a:prstGeom prst="rect">
            <a:avLst/>
          </a:prstGeom>
        </p:spPr>
        <p:txBody>
          <a:bodyPr vert="horz" wrap="square" lIns="0" tIns="0" rIns="0" bIns="0" rtlCol="0" anchor="t" anchorCtr="0">
            <a:noAutofit/>
          </a:bodyPr>
          <a:lstStyle/>
          <a:p>
            <a:pPr>
              <a:lnSpc>
                <a:spcPct val="150000"/>
              </a:lnSpc>
            </a:pPr>
            <a:r>
              <a:rPr lang="zh-CN" altLang="en-US" dirty="0"/>
              <a:t>结合计算机技术与历史、文献等学科，提升古籍保存和研究效率，推动历史、语言学与文化遗产保护等领域的学科交叉融合。</a:t>
            </a:r>
          </a:p>
          <a:p>
            <a:pPr>
              <a:lnSpc>
                <a:spcPct val="140000"/>
              </a:lnSpc>
            </a:pP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9" name="AutoShape 5">
            <a:extLst>
              <a:ext uri="{FF2B5EF4-FFF2-40B4-BE49-F238E27FC236}">
                <a16:creationId xmlns:a16="http://schemas.microsoft.com/office/drawing/2014/main" id="{6EE21A89-AD18-3177-C66A-6D465A7C3F54}"/>
              </a:ext>
            </a:extLst>
          </p:cNvPr>
          <p:cNvSpPr/>
          <p:nvPr>
            <p:custDataLst>
              <p:tags r:id="rId3"/>
            </p:custDataLst>
          </p:nvPr>
        </p:nvSpPr>
        <p:spPr>
          <a:xfrm>
            <a:off x="5267801" y="1835975"/>
            <a:ext cx="238125" cy="238125"/>
          </a:xfrm>
          <a:prstGeom prst="ellipse">
            <a:avLst/>
          </a:prstGeom>
          <a:solidFill>
            <a:schemeClr val="accent1">
              <a:alpha val="100000"/>
            </a:schemeClr>
          </a:solidFill>
        </p:spPr>
      </p:sp>
      <p:sp>
        <p:nvSpPr>
          <p:cNvPr id="10" name="TextBox 6">
            <a:extLst>
              <a:ext uri="{FF2B5EF4-FFF2-40B4-BE49-F238E27FC236}">
                <a16:creationId xmlns:a16="http://schemas.microsoft.com/office/drawing/2014/main" id="{653307D3-E047-0720-4A67-A19D307B7945}"/>
              </a:ext>
            </a:extLst>
          </p:cNvPr>
          <p:cNvSpPr txBox="1"/>
          <p:nvPr>
            <p:custDataLst>
              <p:tags r:id="rId4"/>
            </p:custDataLst>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保护</a:t>
            </a: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文化遗产</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extBox 7">
            <a:extLst>
              <a:ext uri="{FF2B5EF4-FFF2-40B4-BE49-F238E27FC236}">
                <a16:creationId xmlns:a16="http://schemas.microsoft.com/office/drawing/2014/main" id="{5E4C2108-8C09-632F-EC1B-7DEF23B889C1}"/>
              </a:ext>
            </a:extLst>
          </p:cNvPr>
          <p:cNvSpPr txBox="1"/>
          <p:nvPr>
            <p:custDataLst>
              <p:tags r:id="rId5"/>
            </p:custDataLst>
          </p:nvPr>
        </p:nvSpPr>
        <p:spPr>
          <a:xfrm>
            <a:off x="5304000" y="2277000"/>
            <a:ext cx="6477000" cy="91440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更好地保护和传承文化遗产，提高文化自信。</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12" name="TextBox 8">
            <a:extLst>
              <a:ext uri="{FF2B5EF4-FFF2-40B4-BE49-F238E27FC236}">
                <a16:creationId xmlns:a16="http://schemas.microsoft.com/office/drawing/2014/main" id="{BAF4603D-814F-A422-38C8-9B64B4A68918}"/>
              </a:ext>
            </a:extLst>
          </p:cNvPr>
          <p:cNvSpPr txBox="1"/>
          <p:nvPr>
            <p:custDataLst>
              <p:tags r:id="rId6"/>
            </p:custDataLst>
          </p:nvPr>
        </p:nvSpPr>
        <p:spPr>
          <a:xfrm>
            <a:off x="5520000" y="2852999"/>
            <a:ext cx="6000750" cy="648001"/>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传承与弘扬中华优秀传统文化</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9">
            <a:extLst>
              <a:ext uri="{FF2B5EF4-FFF2-40B4-BE49-F238E27FC236}">
                <a16:creationId xmlns:a16="http://schemas.microsoft.com/office/drawing/2014/main" id="{3DE88D6C-AA54-6C77-73EE-3D1CB890B6FA}"/>
              </a:ext>
            </a:extLst>
          </p:cNvPr>
          <p:cNvSpPr txBox="1"/>
          <p:nvPr>
            <p:custDataLst>
              <p:tags r:id="rId7"/>
            </p:custDataLst>
          </p:nvPr>
        </p:nvSpPr>
        <p:spPr>
          <a:xfrm>
            <a:off x="5304000" y="3501000"/>
            <a:ext cx="6405000" cy="1008000"/>
          </a:xfrm>
          <a:prstGeom prst="rect">
            <a:avLst/>
          </a:prstGeom>
        </p:spPr>
        <p:txBody>
          <a:bodyPr vert="horz" wrap="square" lIns="0" tIns="0" rIns="0" bIns="0" rtlCol="0" anchor="t" anchorCtr="0">
            <a:noAutofit/>
          </a:bodyPr>
          <a:lstStyle/>
          <a:p>
            <a:pPr>
              <a:lnSpc>
                <a:spcPct val="140000"/>
              </a:lnSpc>
            </a:pPr>
            <a:r>
              <a:rPr lang="zh-CN" altLang="en-US" dirty="0"/>
              <a:t>通过文献扫描、文本识别与数据存储，保护珍贵典籍，实现在线检索与研究，推动中华优秀传统文化的传承与全球传播。</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14" name="AutoShape 11">
            <a:extLst>
              <a:ext uri="{FF2B5EF4-FFF2-40B4-BE49-F238E27FC236}">
                <a16:creationId xmlns:a16="http://schemas.microsoft.com/office/drawing/2014/main" id="{440D069A-CBBC-C1F0-7A1D-9BB5F0436208}"/>
              </a:ext>
            </a:extLst>
          </p:cNvPr>
          <p:cNvSpPr/>
          <p:nvPr>
            <p:custDataLst>
              <p:tags r:id="rId8"/>
            </p:custDataLst>
          </p:nvPr>
        </p:nvSpPr>
        <p:spPr>
          <a:xfrm>
            <a:off x="5232000" y="3069000"/>
            <a:ext cx="238125" cy="238125"/>
          </a:xfrm>
          <a:prstGeom prst="ellipse">
            <a:avLst/>
          </a:prstGeom>
          <a:solidFill>
            <a:schemeClr val="accent1">
              <a:alpha val="100000"/>
            </a:schemeClr>
          </a:solidFill>
        </p:spPr>
        <p:txBody>
          <a:bodyPr/>
          <a:lstStyle/>
          <a:p>
            <a:endParaRPr lang="zh-CN" altLang="en-US"/>
          </a:p>
        </p:txBody>
      </p:sp>
      <p:sp>
        <p:nvSpPr>
          <p:cNvPr id="15" name="AutoShape 12">
            <a:extLst>
              <a:ext uri="{FF2B5EF4-FFF2-40B4-BE49-F238E27FC236}">
                <a16:creationId xmlns:a16="http://schemas.microsoft.com/office/drawing/2014/main" id="{6E83D188-3637-1BFB-33CE-237953D46033}"/>
              </a:ext>
            </a:extLst>
          </p:cNvPr>
          <p:cNvSpPr/>
          <p:nvPr>
            <p:custDataLst>
              <p:tags r:id="rId9"/>
            </p:custDataLst>
          </p:nvPr>
        </p:nvSpPr>
        <p:spPr>
          <a:xfrm>
            <a:off x="5304000" y="4797000"/>
            <a:ext cx="238125" cy="238125"/>
          </a:xfrm>
          <a:prstGeom prst="ellipse">
            <a:avLst/>
          </a:prstGeom>
          <a:solidFill>
            <a:schemeClr val="accent1">
              <a:alpha val="100000"/>
            </a:schemeClr>
          </a:solidFill>
        </p:spPr>
      </p:sp>
      <p:pic>
        <p:nvPicPr>
          <p:cNvPr id="17" name="图片 16">
            <a:extLst>
              <a:ext uri="{FF2B5EF4-FFF2-40B4-BE49-F238E27FC236}">
                <a16:creationId xmlns:a16="http://schemas.microsoft.com/office/drawing/2014/main" id="{78C4C6EC-682E-EE45-15D0-6AD301F90123}"/>
              </a:ext>
            </a:extLst>
          </p:cNvPr>
          <p:cNvPicPr>
            <a:picLocks noChangeAspect="1"/>
          </p:cNvPicPr>
          <p:nvPr/>
        </p:nvPicPr>
        <p:blipFill rotWithShape="1">
          <a:blip r:embed="rId12">
            <a:extLst>
              <a:ext uri="{28A0092B-C50C-407E-A947-70E740481C1C}">
                <a14:useLocalDpi xmlns:a14="http://schemas.microsoft.com/office/drawing/2010/main" val="0"/>
              </a:ext>
            </a:extLst>
          </a:blip>
          <a:srcRect l="3492" t="32063" r="38703"/>
          <a:stretch/>
        </p:blipFill>
        <p:spPr>
          <a:xfrm>
            <a:off x="264000" y="1845000"/>
            <a:ext cx="4756554" cy="3880233"/>
          </a:xfrm>
          <a:prstGeom prst="rect">
            <a:avLst/>
          </a:prstGeom>
        </p:spPr>
      </p:pic>
    </p:spTree>
    <p:extLst>
      <p:ext uri="{BB962C8B-B14F-4D97-AF65-F5344CB8AC3E}">
        <p14:creationId xmlns:p14="http://schemas.microsoft.com/office/powerpoint/2010/main" val="187135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055240" y="2250398"/>
            <a:ext cx="5466276"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研究方法</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第二部分</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 name="COMMONDATA" val="eyJoZGlkIjoiN2M0MzQ0MzlmYzZiMTNhOWUxNjg4ODM2OTY2NDM0NW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3.xml><?xml version="1.0" encoding="utf-8"?>
<p:tagLst xmlns:a="http://schemas.openxmlformats.org/drawingml/2006/main" xmlns:r="http://schemas.openxmlformats.org/officeDocument/2006/relationships" xmlns:p="http://schemas.openxmlformats.org/presentationml/2006/main">
  <p:tag name="ISLIDE.DIAGRAM" val="#75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8544</TotalTime>
  <Words>1899</Words>
  <Application>Microsoft Office PowerPoint</Application>
  <PresentationFormat>宽屏</PresentationFormat>
  <Paragraphs>267</Paragraphs>
  <Slides>27</Slides>
  <Notes>23</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27</vt:i4>
      </vt:variant>
    </vt:vector>
  </HeadingPairs>
  <TitlesOfParts>
    <vt:vector size="40" baseType="lpstr">
      <vt:lpstr>华文宋体</vt:lpstr>
      <vt:lpstr>思源黑体 CN Heavy</vt:lpstr>
      <vt:lpstr>微软雅黑</vt:lpstr>
      <vt:lpstr>微软雅黑</vt:lpstr>
      <vt:lpstr>Arial</vt:lpstr>
      <vt:lpstr>Arial Black</vt:lpstr>
      <vt:lpstr>Calibri</vt:lpstr>
      <vt:lpstr>Times New Roman</vt:lpstr>
      <vt:lpstr>Wingdings</vt:lpstr>
      <vt:lpstr>Office 主题</vt:lpstr>
      <vt:lpstr>1_OfficePLUS</vt:lpstr>
      <vt:lpstr>2_OfficePLUS</vt:lpstr>
      <vt:lpstr>Paintbrush Picture</vt:lpstr>
      <vt:lpstr>PowerPoint 演示文稿</vt:lpstr>
      <vt:lpstr>PowerPoint 演示文稿</vt:lpstr>
      <vt:lpstr>PowerPoint 演示文稿</vt:lpstr>
      <vt:lpstr>甲骨文研究的重要性</vt:lpstr>
      <vt:lpstr>甲骨文研究的重要性</vt:lpstr>
      <vt:lpstr>计算机处理甲骨文的挑战</vt:lpstr>
      <vt:lpstr>基于向量数据库的甲骨文图像检索系统</vt:lpstr>
      <vt:lpstr>研究意义</vt:lpstr>
      <vt:lpstr>PowerPoint 演示文稿</vt:lpstr>
      <vt:lpstr>研究方法</vt:lpstr>
      <vt:lpstr>存储与检索框架</vt:lpstr>
      <vt:lpstr>HWOBC数据集介绍</vt:lpstr>
      <vt:lpstr>存储与检索框架</vt:lpstr>
      <vt:lpstr>检索系统</vt:lpstr>
      <vt:lpstr>PowerPoint 演示文稿</vt:lpstr>
      <vt:lpstr>检索示例</vt:lpstr>
      <vt:lpstr>实现结果分析</vt:lpstr>
      <vt:lpstr>算法对比</vt:lpstr>
      <vt:lpstr>Precision-Recall 曲线对比</vt:lpstr>
      <vt:lpstr>检索效率对比</vt:lpstr>
      <vt:lpstr>PowerPoint 演示文稿</vt:lpstr>
      <vt:lpstr>总结</vt:lpstr>
      <vt:lpstr>展望</vt:lpstr>
      <vt:lpstr>研究设想</vt:lpstr>
      <vt:lpstr>PowerPoint 演示文稿</vt:lpstr>
      <vt:lpstr>PowerPoint 演示文稿</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boyong wang</cp:lastModifiedBy>
  <cp:revision>500</cp:revision>
  <dcterms:created xsi:type="dcterms:W3CDTF">2020-04-14T04:48:00Z</dcterms:created>
  <dcterms:modified xsi:type="dcterms:W3CDTF">2024-10-17T13:33:37Z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2052-12.1.0.18543</vt:lpwstr>
  </property>
  <property fmtid="{D5CDD505-2E9C-101B-9397-08002B2CF9AE}" pid="3" name="ICV">
    <vt:lpwstr>A6ED4870787E460AA900FEB5A235543F_12</vt:lpwstr>
  </property>
</Properties>
</file>